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9B75C5-819C-46A9-B5BD-71D17EF311AB}" v="5" dt="2025-10-07T05:49:28.4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3" d="100"/>
          <a:sy n="83" d="100"/>
        </p:scale>
        <p:origin x="39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KANO Susumu" userId="80eeb5ce-41b2-4646-9b9d-d35ddad79d45" providerId="ADAL" clId="{969B75C5-819C-46A9-B5BD-71D17EF311AB}"/>
    <pc:docChg chg="undo custSel modSld">
      <pc:chgData name="TAKANO Susumu" userId="80eeb5ce-41b2-4646-9b9d-d35ddad79d45" providerId="ADAL" clId="{969B75C5-819C-46A9-B5BD-71D17EF311AB}" dt="2025-10-07T06:16:38.069" v="474" actId="20577"/>
      <pc:docMkLst>
        <pc:docMk/>
      </pc:docMkLst>
      <pc:sldChg chg="addSp delSp modSp mod">
        <pc:chgData name="TAKANO Susumu" userId="80eeb5ce-41b2-4646-9b9d-d35ddad79d45" providerId="ADAL" clId="{969B75C5-819C-46A9-B5BD-71D17EF311AB}" dt="2025-10-07T06:16:38.069" v="474" actId="20577"/>
        <pc:sldMkLst>
          <pc:docMk/>
          <pc:sldMk cId="134963122" sldId="257"/>
        </pc:sldMkLst>
        <pc:spChg chg="mod">
          <ac:chgData name="TAKANO Susumu" userId="80eeb5ce-41b2-4646-9b9d-d35ddad79d45" providerId="ADAL" clId="{969B75C5-819C-46A9-B5BD-71D17EF311AB}" dt="2025-10-07T05:48:26.136" v="0" actId="1076"/>
          <ac:spMkLst>
            <pc:docMk/>
            <pc:sldMk cId="134963122" sldId="257"/>
            <ac:spMk id="7" creationId="{92D2A257-2607-4866-9DAF-66162ADF5956}"/>
          </ac:spMkLst>
        </pc:spChg>
        <pc:spChg chg="mod">
          <ac:chgData name="TAKANO Susumu" userId="80eeb5ce-41b2-4646-9b9d-d35ddad79d45" providerId="ADAL" clId="{969B75C5-819C-46A9-B5BD-71D17EF311AB}" dt="2025-10-07T05:48:26.136" v="0" actId="1076"/>
          <ac:spMkLst>
            <pc:docMk/>
            <pc:sldMk cId="134963122" sldId="257"/>
            <ac:spMk id="9" creationId="{8145623E-DDE4-49CB-BFE5-DA591C0D3F34}"/>
          </ac:spMkLst>
        </pc:spChg>
        <pc:spChg chg="mod">
          <ac:chgData name="TAKANO Susumu" userId="80eeb5ce-41b2-4646-9b9d-d35ddad79d45" providerId="ADAL" clId="{969B75C5-819C-46A9-B5BD-71D17EF311AB}" dt="2025-10-07T05:48:26.136" v="0" actId="1076"/>
          <ac:spMkLst>
            <pc:docMk/>
            <pc:sldMk cId="134963122" sldId="257"/>
            <ac:spMk id="10" creationId="{1B0C7ECB-7080-484E-B187-EEEB7538C3F2}"/>
          </ac:spMkLst>
        </pc:spChg>
        <pc:spChg chg="del mod">
          <ac:chgData name="TAKANO Susumu" userId="80eeb5ce-41b2-4646-9b9d-d35ddad79d45" providerId="ADAL" clId="{969B75C5-819C-46A9-B5BD-71D17EF311AB}" dt="2025-10-07T05:56:42.590" v="173" actId="478"/>
          <ac:spMkLst>
            <pc:docMk/>
            <pc:sldMk cId="134963122" sldId="257"/>
            <ac:spMk id="11" creationId="{E9DCDD48-69E8-5BF4-E671-3DED77ECCBC6}"/>
          </ac:spMkLst>
        </pc:spChg>
        <pc:spChg chg="mod">
          <ac:chgData name="TAKANO Susumu" userId="80eeb5ce-41b2-4646-9b9d-d35ddad79d45" providerId="ADAL" clId="{969B75C5-819C-46A9-B5BD-71D17EF311AB}" dt="2025-10-07T05:53:54.932" v="117" actId="1076"/>
          <ac:spMkLst>
            <pc:docMk/>
            <pc:sldMk cId="134963122" sldId="257"/>
            <ac:spMk id="14" creationId="{38D6EF90-2C20-4C04-B1FB-8FA7F997B8D9}"/>
          </ac:spMkLst>
        </pc:spChg>
        <pc:spChg chg="mod">
          <ac:chgData name="TAKANO Susumu" userId="80eeb5ce-41b2-4646-9b9d-d35ddad79d45" providerId="ADAL" clId="{969B75C5-819C-46A9-B5BD-71D17EF311AB}" dt="2025-10-07T06:16:12.038" v="455" actId="1076"/>
          <ac:spMkLst>
            <pc:docMk/>
            <pc:sldMk cId="134963122" sldId="257"/>
            <ac:spMk id="21" creationId="{16EC00D4-B9D2-AD2F-F113-93B6FE9E75B0}"/>
          </ac:spMkLst>
        </pc:spChg>
        <pc:spChg chg="mod">
          <ac:chgData name="TAKANO Susumu" userId="80eeb5ce-41b2-4646-9b9d-d35ddad79d45" providerId="ADAL" clId="{969B75C5-819C-46A9-B5BD-71D17EF311AB}" dt="2025-10-07T06:16:05.199" v="453" actId="1076"/>
          <ac:spMkLst>
            <pc:docMk/>
            <pc:sldMk cId="134963122" sldId="257"/>
            <ac:spMk id="22" creationId="{CDE68923-3CB2-A057-9085-3D3B94692127}"/>
          </ac:spMkLst>
        </pc:spChg>
        <pc:spChg chg="mod">
          <ac:chgData name="TAKANO Susumu" userId="80eeb5ce-41b2-4646-9b9d-d35ddad79d45" providerId="ADAL" clId="{969B75C5-819C-46A9-B5BD-71D17EF311AB}" dt="2025-10-07T05:53:10.832" v="97" actId="1076"/>
          <ac:spMkLst>
            <pc:docMk/>
            <pc:sldMk cId="134963122" sldId="257"/>
            <ac:spMk id="23" creationId="{0485A523-793B-8FBC-CF1A-F0DC0E716FF0}"/>
          </ac:spMkLst>
        </pc:spChg>
        <pc:spChg chg="add mod">
          <ac:chgData name="TAKANO Susumu" userId="80eeb5ce-41b2-4646-9b9d-d35ddad79d45" providerId="ADAL" clId="{969B75C5-819C-46A9-B5BD-71D17EF311AB}" dt="2025-10-07T05:48:32.508" v="1"/>
          <ac:spMkLst>
            <pc:docMk/>
            <pc:sldMk cId="134963122" sldId="257"/>
            <ac:spMk id="24" creationId="{FFA6EE25-5664-7553-096D-0D40D695B3F8}"/>
          </ac:spMkLst>
        </pc:spChg>
        <pc:spChg chg="add mod">
          <ac:chgData name="TAKANO Susumu" userId="80eeb5ce-41b2-4646-9b9d-d35ddad79d45" providerId="ADAL" clId="{969B75C5-819C-46A9-B5BD-71D17EF311AB}" dt="2025-10-07T05:57:38.179" v="180" actId="1076"/>
          <ac:spMkLst>
            <pc:docMk/>
            <pc:sldMk cId="134963122" sldId="257"/>
            <ac:spMk id="25" creationId="{A5A42B8F-603F-227D-F5E8-28813C7BDBBB}"/>
          </ac:spMkLst>
        </pc:spChg>
        <pc:spChg chg="add mod">
          <ac:chgData name="TAKANO Susumu" userId="80eeb5ce-41b2-4646-9b9d-d35ddad79d45" providerId="ADAL" clId="{969B75C5-819C-46A9-B5BD-71D17EF311AB}" dt="2025-10-07T05:57:34.642" v="179" actId="1076"/>
          <ac:spMkLst>
            <pc:docMk/>
            <pc:sldMk cId="134963122" sldId="257"/>
            <ac:spMk id="26" creationId="{5CDA4954-7D94-9719-A861-35A48348DBB0}"/>
          </ac:spMkLst>
        </pc:spChg>
        <pc:spChg chg="add mod">
          <ac:chgData name="TAKANO Susumu" userId="80eeb5ce-41b2-4646-9b9d-d35ddad79d45" providerId="ADAL" clId="{969B75C5-819C-46A9-B5BD-71D17EF311AB}" dt="2025-10-07T06:15:50.262" v="451" actId="14100"/>
          <ac:spMkLst>
            <pc:docMk/>
            <pc:sldMk cId="134963122" sldId="257"/>
            <ac:spMk id="27" creationId="{2D2B3C5F-F921-8FC8-42C6-7706E78B5E8A}"/>
          </ac:spMkLst>
        </pc:spChg>
        <pc:spChg chg="add mod">
          <ac:chgData name="TAKANO Susumu" userId="80eeb5ce-41b2-4646-9b9d-d35ddad79d45" providerId="ADAL" clId="{969B75C5-819C-46A9-B5BD-71D17EF311AB}" dt="2025-10-07T06:15:55.790" v="452" actId="14100"/>
          <ac:spMkLst>
            <pc:docMk/>
            <pc:sldMk cId="134963122" sldId="257"/>
            <ac:spMk id="28" creationId="{8E880DB2-87A2-7E21-7B05-26D0F56C56BC}"/>
          </ac:spMkLst>
        </pc:spChg>
        <pc:spChg chg="add mod">
          <ac:chgData name="TAKANO Susumu" userId="80eeb5ce-41b2-4646-9b9d-d35ddad79d45" providerId="ADAL" clId="{969B75C5-819C-46A9-B5BD-71D17EF311AB}" dt="2025-10-07T06:10:13.461" v="438" actId="14100"/>
          <ac:spMkLst>
            <pc:docMk/>
            <pc:sldMk cId="134963122" sldId="257"/>
            <ac:spMk id="29" creationId="{ED77A822-DCC0-87BB-19C9-5B318A9E092E}"/>
          </ac:spMkLst>
        </pc:spChg>
        <pc:spChg chg="add mod">
          <ac:chgData name="TAKANO Susumu" userId="80eeb5ce-41b2-4646-9b9d-d35ddad79d45" providerId="ADAL" clId="{969B75C5-819C-46A9-B5BD-71D17EF311AB}" dt="2025-10-07T05:54:50.169" v="124" actId="207"/>
          <ac:spMkLst>
            <pc:docMk/>
            <pc:sldMk cId="134963122" sldId="257"/>
            <ac:spMk id="30" creationId="{547DDD4C-F5B5-34D8-371A-6323726802E4}"/>
          </ac:spMkLst>
        </pc:spChg>
        <pc:spChg chg="mod">
          <ac:chgData name="TAKANO Susumu" userId="80eeb5ce-41b2-4646-9b9d-d35ddad79d45" providerId="ADAL" clId="{969B75C5-819C-46A9-B5BD-71D17EF311AB}" dt="2025-10-07T05:48:26.136" v="0" actId="1076"/>
          <ac:spMkLst>
            <pc:docMk/>
            <pc:sldMk cId="134963122" sldId="257"/>
            <ac:spMk id="72" creationId="{5FFD4460-0B85-4A02-94B8-C27C43392038}"/>
          </ac:spMkLst>
        </pc:spChg>
        <pc:spChg chg="mod">
          <ac:chgData name="TAKANO Susumu" userId="80eeb5ce-41b2-4646-9b9d-d35ddad79d45" providerId="ADAL" clId="{969B75C5-819C-46A9-B5BD-71D17EF311AB}" dt="2025-10-07T05:48:26.136" v="0" actId="1076"/>
          <ac:spMkLst>
            <pc:docMk/>
            <pc:sldMk cId="134963122" sldId="257"/>
            <ac:spMk id="75" creationId="{895F5632-DDC7-45AE-B6FA-D0FCC8BEC02B}"/>
          </ac:spMkLst>
        </pc:spChg>
        <pc:spChg chg="mod">
          <ac:chgData name="TAKANO Susumu" userId="80eeb5ce-41b2-4646-9b9d-d35ddad79d45" providerId="ADAL" clId="{969B75C5-819C-46A9-B5BD-71D17EF311AB}" dt="2025-10-07T05:48:26.136" v="0" actId="1076"/>
          <ac:spMkLst>
            <pc:docMk/>
            <pc:sldMk cId="134963122" sldId="257"/>
            <ac:spMk id="84" creationId="{1563CD81-230C-4E82-935C-C464256E035D}"/>
          </ac:spMkLst>
        </pc:spChg>
        <pc:spChg chg="mod">
          <ac:chgData name="TAKANO Susumu" userId="80eeb5ce-41b2-4646-9b9d-d35ddad79d45" providerId="ADAL" clId="{969B75C5-819C-46A9-B5BD-71D17EF311AB}" dt="2025-10-07T05:48:26.136" v="0" actId="1076"/>
          <ac:spMkLst>
            <pc:docMk/>
            <pc:sldMk cId="134963122" sldId="257"/>
            <ac:spMk id="86" creationId="{1A1FBE6D-2052-4491-8A94-A8597754FCC9}"/>
          </ac:spMkLst>
        </pc:spChg>
        <pc:spChg chg="mod">
          <ac:chgData name="TAKANO Susumu" userId="80eeb5ce-41b2-4646-9b9d-d35ddad79d45" providerId="ADAL" clId="{969B75C5-819C-46A9-B5BD-71D17EF311AB}" dt="2025-10-07T05:48:26.136" v="0" actId="1076"/>
          <ac:spMkLst>
            <pc:docMk/>
            <pc:sldMk cId="134963122" sldId="257"/>
            <ac:spMk id="106" creationId="{B28B849D-F2D2-494E-813E-3B9D380A13CE}"/>
          </ac:spMkLst>
        </pc:spChg>
        <pc:spChg chg="mod">
          <ac:chgData name="TAKANO Susumu" userId="80eeb5ce-41b2-4646-9b9d-d35ddad79d45" providerId="ADAL" clId="{969B75C5-819C-46A9-B5BD-71D17EF311AB}" dt="2025-10-07T05:48:26.136" v="0" actId="1076"/>
          <ac:spMkLst>
            <pc:docMk/>
            <pc:sldMk cId="134963122" sldId="257"/>
            <ac:spMk id="112" creationId="{C5A5EE11-5563-4A37-A8CD-D6520F307FAA}"/>
          </ac:spMkLst>
        </pc:spChg>
        <pc:spChg chg="add mod">
          <ac:chgData name="TAKANO Susumu" userId="80eeb5ce-41b2-4646-9b9d-d35ddad79d45" providerId="ADAL" clId="{969B75C5-819C-46A9-B5BD-71D17EF311AB}" dt="2025-10-07T05:55:06.095" v="125"/>
          <ac:spMkLst>
            <pc:docMk/>
            <pc:sldMk cId="134963122" sldId="257"/>
            <ac:spMk id="226" creationId="{187AC615-B134-DDC6-4108-9803195BC888}"/>
          </ac:spMkLst>
        </pc:spChg>
        <pc:spChg chg="add mod">
          <ac:chgData name="TAKANO Susumu" userId="80eeb5ce-41b2-4646-9b9d-d35ddad79d45" providerId="ADAL" clId="{969B75C5-819C-46A9-B5BD-71D17EF311AB}" dt="2025-10-07T05:55:14.330" v="126"/>
          <ac:spMkLst>
            <pc:docMk/>
            <pc:sldMk cId="134963122" sldId="257"/>
            <ac:spMk id="227" creationId="{83951083-473D-D969-E52B-67DA188026F6}"/>
          </ac:spMkLst>
        </pc:spChg>
        <pc:spChg chg="add mod">
          <ac:chgData name="TAKANO Susumu" userId="80eeb5ce-41b2-4646-9b9d-d35ddad79d45" providerId="ADAL" clId="{969B75C5-819C-46A9-B5BD-71D17EF311AB}" dt="2025-10-07T05:57:17.585" v="177" actId="1076"/>
          <ac:spMkLst>
            <pc:docMk/>
            <pc:sldMk cId="134963122" sldId="257"/>
            <ac:spMk id="229" creationId="{B8DF3B5C-F3EA-2469-7DDA-E2323609B49D}"/>
          </ac:spMkLst>
        </pc:spChg>
        <pc:spChg chg="add mod">
          <ac:chgData name="TAKANO Susumu" userId="80eeb5ce-41b2-4646-9b9d-d35ddad79d45" providerId="ADAL" clId="{969B75C5-819C-46A9-B5BD-71D17EF311AB}" dt="2025-10-07T05:57:44.465" v="182" actId="14100"/>
          <ac:spMkLst>
            <pc:docMk/>
            <pc:sldMk cId="134963122" sldId="257"/>
            <ac:spMk id="230" creationId="{16439706-D385-2C2C-69D8-944FFEA47CCA}"/>
          </ac:spMkLst>
        </pc:spChg>
        <pc:spChg chg="add mod">
          <ac:chgData name="TAKANO Susumu" userId="80eeb5ce-41b2-4646-9b9d-d35ddad79d45" providerId="ADAL" clId="{969B75C5-819C-46A9-B5BD-71D17EF311AB}" dt="2025-10-07T05:57:25.806" v="178" actId="1076"/>
          <ac:spMkLst>
            <pc:docMk/>
            <pc:sldMk cId="134963122" sldId="257"/>
            <ac:spMk id="231" creationId="{E6563144-D57D-8EC0-4578-13065E9A5DB5}"/>
          </ac:spMkLst>
        </pc:spChg>
        <pc:spChg chg="add mod">
          <ac:chgData name="TAKANO Susumu" userId="80eeb5ce-41b2-4646-9b9d-d35ddad79d45" providerId="ADAL" clId="{969B75C5-819C-46A9-B5BD-71D17EF311AB}" dt="2025-10-07T06:05:33.125" v="407" actId="14100"/>
          <ac:spMkLst>
            <pc:docMk/>
            <pc:sldMk cId="134963122" sldId="257"/>
            <ac:spMk id="232" creationId="{610F18C2-1A62-64A1-6D4C-29C1D8BB2151}"/>
          </ac:spMkLst>
        </pc:spChg>
        <pc:spChg chg="add mod">
          <ac:chgData name="TAKANO Susumu" userId="80eeb5ce-41b2-4646-9b9d-d35ddad79d45" providerId="ADAL" clId="{969B75C5-819C-46A9-B5BD-71D17EF311AB}" dt="2025-10-07T06:04:29.869" v="400" actId="692"/>
          <ac:spMkLst>
            <pc:docMk/>
            <pc:sldMk cId="134963122" sldId="257"/>
            <ac:spMk id="233" creationId="{E4FEFC4D-E9B0-8AE1-B9B6-A3EB8ABFBC1C}"/>
          </ac:spMkLst>
        </pc:spChg>
        <pc:spChg chg="add mod">
          <ac:chgData name="TAKANO Susumu" userId="80eeb5ce-41b2-4646-9b9d-d35ddad79d45" providerId="ADAL" clId="{969B75C5-819C-46A9-B5BD-71D17EF311AB}" dt="2025-10-07T06:04:32.727" v="401" actId="692"/>
          <ac:spMkLst>
            <pc:docMk/>
            <pc:sldMk cId="134963122" sldId="257"/>
            <ac:spMk id="234" creationId="{A10312C1-348B-5B9B-CE6C-B366D88B7BCB}"/>
          </ac:spMkLst>
        </pc:spChg>
        <pc:spChg chg="add mod">
          <ac:chgData name="TAKANO Susumu" userId="80eeb5ce-41b2-4646-9b9d-d35ddad79d45" providerId="ADAL" clId="{969B75C5-819C-46A9-B5BD-71D17EF311AB}" dt="2025-10-07T06:04:35.868" v="402" actId="692"/>
          <ac:spMkLst>
            <pc:docMk/>
            <pc:sldMk cId="134963122" sldId="257"/>
            <ac:spMk id="235" creationId="{1A31E2AE-10EE-1E20-2966-37B665383BBD}"/>
          </ac:spMkLst>
        </pc:spChg>
        <pc:spChg chg="add del">
          <ac:chgData name="TAKANO Susumu" userId="80eeb5ce-41b2-4646-9b9d-d35ddad79d45" providerId="ADAL" clId="{969B75C5-819C-46A9-B5BD-71D17EF311AB}" dt="2025-10-07T06:15:25.876" v="440" actId="22"/>
          <ac:spMkLst>
            <pc:docMk/>
            <pc:sldMk cId="134963122" sldId="257"/>
            <ac:spMk id="237" creationId="{35FFA76B-EE6E-ADE8-8051-A99632853F27}"/>
          </ac:spMkLst>
        </pc:spChg>
        <pc:spChg chg="add mod">
          <ac:chgData name="TAKANO Susumu" userId="80eeb5ce-41b2-4646-9b9d-d35ddad79d45" providerId="ADAL" clId="{969B75C5-819C-46A9-B5BD-71D17EF311AB}" dt="2025-10-07T06:16:38.069" v="474" actId="20577"/>
          <ac:spMkLst>
            <pc:docMk/>
            <pc:sldMk cId="134963122" sldId="257"/>
            <ac:spMk id="238" creationId="{E64056C8-5951-1A36-3574-CF6A9BB96E85}"/>
          </ac:spMkLst>
        </pc:spChg>
        <pc:spChg chg="mod">
          <ac:chgData name="TAKANO Susumu" userId="80eeb5ce-41b2-4646-9b9d-d35ddad79d45" providerId="ADAL" clId="{969B75C5-819C-46A9-B5BD-71D17EF311AB}" dt="2025-10-07T05:48:26.136" v="0" actId="1076"/>
          <ac:spMkLst>
            <pc:docMk/>
            <pc:sldMk cId="134963122" sldId="257"/>
            <ac:spMk id="275" creationId="{458A7510-C14F-4245-9633-A4705EF9F3D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2172735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1157051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3521676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3246629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892212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2943537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3396260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2507289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2508624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2422915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15C67F3-A784-46AF-84F3-94B17110D402}" type="datetimeFigureOut">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27027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715C67F3-A784-46AF-84F3-94B17110D402}" type="datetimeFigureOut">
              <a:rPr kumimoji="1" lang="ja-JP" altLang="en-US" smtClean="0"/>
              <a:t>2025/10/7</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8647ACB1-145C-47FC-B2FF-CD57F01CC2AF}" type="slidenum">
              <a:rPr kumimoji="1" lang="ja-JP" altLang="en-US" smtClean="0"/>
              <a:t>‹#›</a:t>
            </a:fld>
            <a:endParaRPr kumimoji="1" lang="ja-JP" altLang="en-US"/>
          </a:p>
        </p:txBody>
      </p:sp>
    </p:spTree>
    <p:extLst>
      <p:ext uri="{BB962C8B-B14F-4D97-AF65-F5344CB8AC3E}">
        <p14:creationId xmlns:p14="http://schemas.microsoft.com/office/powerpoint/2010/main" val="31056671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0" name="直線矢印コネクタ 119">
            <a:extLst>
              <a:ext uri="{FF2B5EF4-FFF2-40B4-BE49-F238E27FC236}">
                <a16:creationId xmlns:a16="http://schemas.microsoft.com/office/drawing/2014/main" id="{C9F550FF-967C-40B2-A5A9-870AFBCD5D55}"/>
              </a:ext>
            </a:extLst>
          </p:cNvPr>
          <p:cNvCxnSpPr>
            <a:cxnSpLocks/>
          </p:cNvCxnSpPr>
          <p:nvPr/>
        </p:nvCxnSpPr>
        <p:spPr>
          <a:xfrm>
            <a:off x="1779461" y="3987157"/>
            <a:ext cx="755667" cy="5664"/>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 name="テキスト ボックス 9">
            <a:extLst>
              <a:ext uri="{FF2B5EF4-FFF2-40B4-BE49-F238E27FC236}">
                <a16:creationId xmlns:a16="http://schemas.microsoft.com/office/drawing/2014/main" id="{498C00D2-56B3-4394-822D-47F7D048A256}"/>
              </a:ext>
            </a:extLst>
          </p:cNvPr>
          <p:cNvSpPr txBox="1"/>
          <p:nvPr/>
        </p:nvSpPr>
        <p:spPr>
          <a:xfrm>
            <a:off x="511726" y="646879"/>
            <a:ext cx="1515129" cy="903777"/>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10000"/>
              </a:lnSpc>
              <a:spcAft>
                <a:spcPts val="300"/>
              </a:spcAft>
            </a:pPr>
            <a:r>
              <a:rPr lang="ja-JP" altLang="en-US" sz="1400" dirty="0">
                <a:solidFill>
                  <a:schemeClr val="bg1"/>
                </a:solidFill>
                <a:latin typeface="源ノ角ゴシック Bold" panose="020B0800000000000000" pitchFamily="34" charset="-128"/>
                <a:ea typeface="源ノ角ゴシック Bold" panose="020B0800000000000000" pitchFamily="34" charset="-128"/>
              </a:rPr>
              <a:t>健康投資</a:t>
            </a:r>
          </a:p>
        </p:txBody>
      </p:sp>
      <p:sp>
        <p:nvSpPr>
          <p:cNvPr id="6" name="テキスト ボックス 6">
            <a:extLst>
              <a:ext uri="{FF2B5EF4-FFF2-40B4-BE49-F238E27FC236}">
                <a16:creationId xmlns:a16="http://schemas.microsoft.com/office/drawing/2014/main" id="{CBD4577A-2E31-4426-98AD-B114C9A13ACC}"/>
              </a:ext>
            </a:extLst>
          </p:cNvPr>
          <p:cNvSpPr txBox="1"/>
          <p:nvPr/>
        </p:nvSpPr>
        <p:spPr>
          <a:xfrm>
            <a:off x="6061298" y="1063163"/>
            <a:ext cx="3034383" cy="501596"/>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spcAft>
                <a:spcPts val="300"/>
              </a:spcAft>
            </a:pPr>
            <a:r>
              <a:rPr lang="ja-JP" altLang="en-US" sz="1400" dirty="0">
                <a:solidFill>
                  <a:schemeClr val="bg1"/>
                </a:solidFill>
                <a:latin typeface="源ノ角ゴシック Bold" panose="020B0800000000000000" pitchFamily="34" charset="-128"/>
                <a:ea typeface="源ノ角ゴシック Bold" panose="020B0800000000000000" pitchFamily="34" charset="-128"/>
              </a:rPr>
              <a:t>健康関連の最終的な目標指標</a:t>
            </a:r>
          </a:p>
        </p:txBody>
      </p:sp>
      <p:sp>
        <p:nvSpPr>
          <p:cNvPr id="7" name="テキスト ボックス 7">
            <a:extLst>
              <a:ext uri="{FF2B5EF4-FFF2-40B4-BE49-F238E27FC236}">
                <a16:creationId xmlns:a16="http://schemas.microsoft.com/office/drawing/2014/main" id="{92D2A257-2607-4866-9DAF-66162ADF5956}"/>
              </a:ext>
            </a:extLst>
          </p:cNvPr>
          <p:cNvSpPr txBox="1"/>
          <p:nvPr/>
        </p:nvSpPr>
        <p:spPr>
          <a:xfrm>
            <a:off x="4016094" y="1061773"/>
            <a:ext cx="2009959" cy="501596"/>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spcAft>
                <a:spcPts val="300"/>
              </a:spcAft>
            </a:pPr>
            <a:r>
              <a:rPr lang="ja-JP" altLang="en-US" sz="1400" dirty="0">
                <a:solidFill>
                  <a:schemeClr val="bg1"/>
                </a:solidFill>
                <a:latin typeface="源ノ角ゴシック Bold" panose="020B0800000000000000" pitchFamily="34" charset="-128"/>
                <a:ea typeface="源ノ角ゴシック Bold" panose="020B0800000000000000" pitchFamily="34" charset="-128"/>
              </a:rPr>
              <a:t>従業員等の意識変容・行動変容に関する指標</a:t>
            </a:r>
          </a:p>
        </p:txBody>
      </p:sp>
      <p:sp>
        <p:nvSpPr>
          <p:cNvPr id="8" name="テキスト ボックス 8">
            <a:extLst>
              <a:ext uri="{FF2B5EF4-FFF2-40B4-BE49-F238E27FC236}">
                <a16:creationId xmlns:a16="http://schemas.microsoft.com/office/drawing/2014/main" id="{C66ADD9E-83B7-4087-9FB6-1A2366E09847}"/>
              </a:ext>
            </a:extLst>
          </p:cNvPr>
          <p:cNvSpPr txBox="1"/>
          <p:nvPr/>
        </p:nvSpPr>
        <p:spPr>
          <a:xfrm>
            <a:off x="2069593" y="1049926"/>
            <a:ext cx="1903765" cy="501596"/>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spcAft>
                <a:spcPts val="300"/>
              </a:spcAft>
            </a:pPr>
            <a:r>
              <a:rPr lang="ja-JP" altLang="en-US" sz="1400" dirty="0">
                <a:solidFill>
                  <a:schemeClr val="bg1"/>
                </a:solidFill>
                <a:latin typeface="源ノ角ゴシック Bold" panose="020B0800000000000000" pitchFamily="34" charset="-128"/>
                <a:ea typeface="源ノ角ゴシック Bold" panose="020B0800000000000000" pitchFamily="34" charset="-128"/>
              </a:rPr>
              <a:t>健康投資施策の取組状況に関する指標</a:t>
            </a:r>
          </a:p>
        </p:txBody>
      </p:sp>
      <p:sp>
        <p:nvSpPr>
          <p:cNvPr id="9" name="テキスト ボックス 6">
            <a:extLst>
              <a:ext uri="{FF2B5EF4-FFF2-40B4-BE49-F238E27FC236}">
                <a16:creationId xmlns:a16="http://schemas.microsoft.com/office/drawing/2014/main" id="{8145623E-DDE4-49CB-BFE5-DA591C0D3F34}"/>
              </a:ext>
            </a:extLst>
          </p:cNvPr>
          <p:cNvSpPr txBox="1"/>
          <p:nvPr/>
        </p:nvSpPr>
        <p:spPr>
          <a:xfrm>
            <a:off x="2069592" y="652149"/>
            <a:ext cx="7026089" cy="365200"/>
          </a:xfrm>
          <a:prstGeom prst="rect">
            <a:avLst/>
          </a:prstGeom>
          <a:solidFill>
            <a:srgbClr val="1F497D"/>
          </a:solidFill>
        </p:spPr>
        <p:txBody>
          <a:bodyPr vert="horz"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10000"/>
              </a:lnSpc>
              <a:spcAft>
                <a:spcPts val="300"/>
              </a:spcAft>
            </a:pPr>
            <a:r>
              <a:rPr lang="ja-JP" altLang="en-US" sz="1400" dirty="0">
                <a:solidFill>
                  <a:schemeClr val="bg1"/>
                </a:solidFill>
                <a:latin typeface="源ノ角ゴシック Bold" panose="020B0800000000000000" pitchFamily="34" charset="-128"/>
                <a:ea typeface="源ノ角ゴシック Bold" panose="020B0800000000000000" pitchFamily="34" charset="-128"/>
              </a:rPr>
              <a:t>健康投資効果</a:t>
            </a:r>
          </a:p>
        </p:txBody>
      </p:sp>
      <p:sp>
        <p:nvSpPr>
          <p:cNvPr id="10" name="テキスト ボックス 6">
            <a:extLst>
              <a:ext uri="{FF2B5EF4-FFF2-40B4-BE49-F238E27FC236}">
                <a16:creationId xmlns:a16="http://schemas.microsoft.com/office/drawing/2014/main" id="{1B0C7ECB-7080-484E-B187-EEEB7538C3F2}"/>
              </a:ext>
            </a:extLst>
          </p:cNvPr>
          <p:cNvSpPr txBox="1"/>
          <p:nvPr/>
        </p:nvSpPr>
        <p:spPr>
          <a:xfrm>
            <a:off x="9138416" y="659065"/>
            <a:ext cx="1152190" cy="904305"/>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10000"/>
              </a:lnSpc>
              <a:spcAft>
                <a:spcPts val="300"/>
              </a:spcAft>
            </a:pPr>
            <a:r>
              <a:rPr lang="ja-JP" altLang="en-US" sz="1401" b="1" kern="0" dirty="0">
                <a:solidFill>
                  <a:sysClr val="window" lastClr="FFFFFF"/>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健康経営で</a:t>
            </a:r>
            <a:endParaRPr lang="en-US" altLang="ja-JP" sz="1401" b="1" kern="0" dirty="0">
              <a:solidFill>
                <a:sysClr val="window" lastClr="FFFFFF"/>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a:p>
            <a:pPr algn="ctr">
              <a:lnSpc>
                <a:spcPct val="110000"/>
              </a:lnSpc>
              <a:spcAft>
                <a:spcPts val="300"/>
              </a:spcAft>
            </a:pPr>
            <a:r>
              <a:rPr lang="ja-JP" altLang="en-US" sz="1400" dirty="0">
                <a:solidFill>
                  <a:schemeClr val="bg1"/>
                </a:solidFill>
                <a:latin typeface="源ノ角ゴシック Bold" panose="020B0800000000000000" pitchFamily="34" charset="-128"/>
                <a:ea typeface="源ノ角ゴシック Bold" panose="020B0800000000000000" pitchFamily="34" charset="-128"/>
              </a:rPr>
              <a:t>解決したい</a:t>
            </a:r>
            <a:endParaRPr lang="en-US" altLang="ja-JP" sz="1400" dirty="0">
              <a:solidFill>
                <a:schemeClr val="bg1"/>
              </a:solidFill>
              <a:latin typeface="源ノ角ゴシック Bold" panose="020B0800000000000000" pitchFamily="34" charset="-128"/>
              <a:ea typeface="源ノ角ゴシック Bold" panose="020B0800000000000000" pitchFamily="34" charset="-128"/>
            </a:endParaRPr>
          </a:p>
          <a:p>
            <a:pPr algn="ctr">
              <a:lnSpc>
                <a:spcPct val="110000"/>
              </a:lnSpc>
              <a:spcAft>
                <a:spcPts val="300"/>
              </a:spcAft>
            </a:pPr>
            <a:r>
              <a:rPr lang="ja-JP" altLang="en-US" sz="1400" dirty="0">
                <a:solidFill>
                  <a:schemeClr val="bg1"/>
                </a:solidFill>
                <a:latin typeface="源ノ角ゴシック Bold" panose="020B0800000000000000" pitchFamily="34" charset="-128"/>
                <a:ea typeface="源ノ角ゴシック Bold" panose="020B0800000000000000" pitchFamily="34" charset="-128"/>
              </a:rPr>
              <a:t>経営課題</a:t>
            </a:r>
          </a:p>
        </p:txBody>
      </p:sp>
      <p:sp>
        <p:nvSpPr>
          <p:cNvPr id="31" name="正方形/長方形 30">
            <a:extLst>
              <a:ext uri="{FF2B5EF4-FFF2-40B4-BE49-F238E27FC236}">
                <a16:creationId xmlns:a16="http://schemas.microsoft.com/office/drawing/2014/main" id="{90D485F2-839A-4BE2-9AA4-5B19FE6323BC}"/>
              </a:ext>
            </a:extLst>
          </p:cNvPr>
          <p:cNvSpPr/>
          <p:nvPr/>
        </p:nvSpPr>
        <p:spPr bwMode="auto">
          <a:xfrm>
            <a:off x="9362190" y="3627195"/>
            <a:ext cx="928417" cy="1076219"/>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個人の</a:t>
            </a:r>
            <a:endParaRPr lang="en-US" altLang="ja-JP" sz="1400" dirty="0">
              <a:latin typeface="源ノ角ゴシック Bold" panose="020B0800000000000000" pitchFamily="34" charset="-128"/>
              <a:ea typeface="源ノ角ゴシック Bold" panose="020B0800000000000000" pitchFamily="34" charset="-128"/>
            </a:endParaRPr>
          </a:p>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パフォーマンスの向上</a:t>
            </a:r>
          </a:p>
        </p:txBody>
      </p:sp>
      <p:sp>
        <p:nvSpPr>
          <p:cNvPr id="67" name="正方形/長方形 66">
            <a:extLst>
              <a:ext uri="{FF2B5EF4-FFF2-40B4-BE49-F238E27FC236}">
                <a16:creationId xmlns:a16="http://schemas.microsoft.com/office/drawing/2014/main" id="{FC762265-1D7C-4CF8-AD36-F6DF203DC90B}"/>
              </a:ext>
            </a:extLst>
          </p:cNvPr>
          <p:cNvSpPr/>
          <p:nvPr/>
        </p:nvSpPr>
        <p:spPr bwMode="auto">
          <a:xfrm>
            <a:off x="518845" y="1646428"/>
            <a:ext cx="1515129" cy="392986"/>
          </a:xfrm>
          <a:prstGeom prst="rect">
            <a:avLst/>
          </a:prstGeom>
          <a:solidFill>
            <a:sysClr val="window" lastClr="FFFFFF"/>
          </a:solidFill>
          <a:ln w="12700">
            <a:solidFill>
              <a:schemeClr val="bg1">
                <a:lumMod val="65000"/>
              </a:schemeClr>
            </a:solidFill>
            <a:miter lim="800000"/>
            <a:headEnd/>
            <a:tailEnd/>
          </a:ln>
          <a:effectLst/>
        </p:spPr>
        <p:txBody>
          <a:bodyPr wrap="square" lIns="0" tIns="0" rIns="0" bIns="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定期健診</a:t>
            </a:r>
            <a:endParaRPr lang="en-US" altLang="ja-JP" sz="1400" dirty="0">
              <a:latin typeface="源ノ角ゴシック Bold" panose="020B0800000000000000" pitchFamily="34" charset="-128"/>
              <a:ea typeface="源ノ角ゴシック Bold" panose="020B0800000000000000" pitchFamily="34" charset="-128"/>
            </a:endParaRPr>
          </a:p>
          <a:p>
            <a:pPr algn="ctr"/>
            <a:r>
              <a:rPr lang="ja-JP" altLang="en-US" sz="1400" dirty="0">
                <a:latin typeface="源ノ角ゴシック Bold" panose="020B0800000000000000" pitchFamily="34" charset="-128"/>
                <a:ea typeface="源ノ角ゴシック Bold" panose="020B0800000000000000" pitchFamily="34" charset="-128"/>
              </a:rPr>
              <a:t>受診勧奨</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68" name="正方形/長方形 67">
            <a:extLst>
              <a:ext uri="{FF2B5EF4-FFF2-40B4-BE49-F238E27FC236}">
                <a16:creationId xmlns:a16="http://schemas.microsoft.com/office/drawing/2014/main" id="{83AA428E-9BC8-4422-872A-396F0F17262C}"/>
              </a:ext>
            </a:extLst>
          </p:cNvPr>
          <p:cNvSpPr/>
          <p:nvPr/>
        </p:nvSpPr>
        <p:spPr bwMode="auto">
          <a:xfrm>
            <a:off x="511725" y="2139287"/>
            <a:ext cx="1515129"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再検査</a:t>
            </a:r>
            <a:endParaRPr lang="en-US" altLang="ja-JP" sz="1400" dirty="0">
              <a:latin typeface="源ノ角ゴシック Bold" panose="020B0800000000000000" pitchFamily="34" charset="-128"/>
              <a:ea typeface="源ノ角ゴシック Bold" panose="020B0800000000000000" pitchFamily="34" charset="-128"/>
            </a:endParaRPr>
          </a:p>
          <a:p>
            <a:pPr algn="ctr"/>
            <a:r>
              <a:rPr lang="ja-JP" altLang="en-US" sz="1400" dirty="0">
                <a:latin typeface="源ノ角ゴシック Bold" panose="020B0800000000000000" pitchFamily="34" charset="-128"/>
                <a:ea typeface="源ノ角ゴシック Bold" panose="020B0800000000000000" pitchFamily="34" charset="-128"/>
              </a:rPr>
              <a:t>受診勧奨</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69" name="正方形/長方形 68">
            <a:extLst>
              <a:ext uri="{FF2B5EF4-FFF2-40B4-BE49-F238E27FC236}">
                <a16:creationId xmlns:a16="http://schemas.microsoft.com/office/drawing/2014/main" id="{E0DFF6FA-3D71-418E-97DB-0AFF62E711E3}"/>
              </a:ext>
            </a:extLst>
          </p:cNvPr>
          <p:cNvSpPr/>
          <p:nvPr/>
        </p:nvSpPr>
        <p:spPr bwMode="auto">
          <a:xfrm>
            <a:off x="489350" y="2624397"/>
            <a:ext cx="1515128" cy="392986"/>
          </a:xfrm>
          <a:prstGeom prst="rect">
            <a:avLst/>
          </a:prstGeom>
          <a:solidFill>
            <a:sysClr val="window" lastClr="FFFFFF"/>
          </a:solidFill>
          <a:ln w="12700">
            <a:solidFill>
              <a:schemeClr val="bg1">
                <a:lumMod val="65000"/>
              </a:schemeClr>
            </a:solidFill>
            <a:miter lim="800000"/>
            <a:headEnd/>
            <a:tailEnd/>
          </a:ln>
          <a:effectLst/>
        </p:spPr>
        <p:txBody>
          <a:bodyPr wrap="square" lIns="0" tIns="0" rIns="0" bIns="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200" dirty="0">
                <a:latin typeface="源ノ角ゴシック Bold" panose="020B0800000000000000" pitchFamily="34" charset="-128"/>
                <a:ea typeface="源ノ角ゴシック Bold" panose="020B0800000000000000" pitchFamily="34" charset="-128"/>
              </a:rPr>
              <a:t>特定保健指導</a:t>
            </a:r>
            <a:endParaRPr lang="en-US" altLang="ja-JP" sz="1200" dirty="0">
              <a:latin typeface="源ノ角ゴシック Bold" panose="020B0800000000000000" pitchFamily="34" charset="-128"/>
              <a:ea typeface="源ノ角ゴシック Bold" panose="020B0800000000000000" pitchFamily="34" charset="-128"/>
            </a:endParaRPr>
          </a:p>
          <a:p>
            <a:r>
              <a:rPr lang="ja-JP" altLang="en-US" sz="1200" dirty="0">
                <a:latin typeface="源ノ角ゴシック Bold" panose="020B0800000000000000" pitchFamily="34" charset="-128"/>
                <a:ea typeface="源ノ角ゴシック Bold" panose="020B0800000000000000" pitchFamily="34" charset="-128"/>
              </a:rPr>
              <a:t>　　　実施勧奨</a:t>
            </a:r>
            <a:endParaRPr lang="en-US" altLang="ja-JP" sz="1200" dirty="0">
              <a:latin typeface="源ノ角ゴシック Bold" panose="020B0800000000000000" pitchFamily="34" charset="-128"/>
              <a:ea typeface="源ノ角ゴシック Bold" panose="020B0800000000000000" pitchFamily="34" charset="-128"/>
            </a:endParaRPr>
          </a:p>
        </p:txBody>
      </p:sp>
      <p:sp>
        <p:nvSpPr>
          <p:cNvPr id="71" name="正方形/長方形 70">
            <a:extLst>
              <a:ext uri="{FF2B5EF4-FFF2-40B4-BE49-F238E27FC236}">
                <a16:creationId xmlns:a16="http://schemas.microsoft.com/office/drawing/2014/main" id="{97EC00C4-D425-44F4-8610-2FACC1A478E8}"/>
              </a:ext>
            </a:extLst>
          </p:cNvPr>
          <p:cNvSpPr/>
          <p:nvPr/>
        </p:nvSpPr>
        <p:spPr bwMode="auto">
          <a:xfrm>
            <a:off x="482231" y="3102649"/>
            <a:ext cx="1522247" cy="447216"/>
          </a:xfrm>
          <a:prstGeom prst="rect">
            <a:avLst/>
          </a:prstGeom>
          <a:solidFill>
            <a:sysClr val="window" lastClr="FFFFFF"/>
          </a:solidFill>
          <a:ln w="12700">
            <a:solidFill>
              <a:schemeClr val="bg1">
                <a:lumMod val="65000"/>
              </a:schemeClr>
            </a:solidFill>
            <a:miter lim="800000"/>
            <a:headEnd/>
            <a:tailEnd/>
          </a:ln>
          <a:effectLst/>
        </p:spPr>
        <p:txBody>
          <a:bodyPr wrap="square" lIns="0" tIns="0" rIns="0" bIns="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200" dirty="0">
                <a:latin typeface="源ノ角ゴシック Bold" panose="020B0800000000000000" pitchFamily="34" charset="-128"/>
                <a:ea typeface="源ノ角ゴシック Bold" panose="020B0800000000000000" pitchFamily="34" charset="-128"/>
              </a:rPr>
              <a:t>健康経営　研修</a:t>
            </a:r>
            <a:endParaRPr lang="en-US" altLang="ja-JP" sz="1200" dirty="0">
              <a:latin typeface="源ノ角ゴシック Bold" panose="020B0800000000000000" pitchFamily="34" charset="-128"/>
              <a:ea typeface="源ノ角ゴシック Bold" panose="020B0800000000000000" pitchFamily="34" charset="-128"/>
            </a:endParaRPr>
          </a:p>
          <a:p>
            <a:r>
              <a:rPr lang="ja-JP" altLang="en-US" sz="900" dirty="0">
                <a:latin typeface="源ノ角ゴシック Bold" panose="020B0800000000000000" pitchFamily="34" charset="-128"/>
                <a:ea typeface="源ノ角ゴシック Bold" panose="020B0800000000000000" pitchFamily="34" charset="-128"/>
              </a:rPr>
              <a:t>　　　　</a:t>
            </a:r>
            <a:endParaRPr lang="en-US" altLang="ja-JP" sz="900" dirty="0">
              <a:latin typeface="源ノ角ゴシック Bold" panose="020B0800000000000000" pitchFamily="34" charset="-128"/>
              <a:ea typeface="源ノ角ゴシック Bold" panose="020B0800000000000000" pitchFamily="34" charset="-128"/>
            </a:endParaRPr>
          </a:p>
        </p:txBody>
      </p:sp>
      <p:sp>
        <p:nvSpPr>
          <p:cNvPr id="72" name="正方形/長方形 71">
            <a:extLst>
              <a:ext uri="{FF2B5EF4-FFF2-40B4-BE49-F238E27FC236}">
                <a16:creationId xmlns:a16="http://schemas.microsoft.com/office/drawing/2014/main" id="{5FFD4460-0B85-4A02-94B8-C27C43392038}"/>
              </a:ext>
            </a:extLst>
          </p:cNvPr>
          <p:cNvSpPr/>
          <p:nvPr/>
        </p:nvSpPr>
        <p:spPr bwMode="auto">
          <a:xfrm>
            <a:off x="482230" y="3557173"/>
            <a:ext cx="1544624" cy="728277"/>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200" dirty="0">
                <a:latin typeface="源ノ角ゴシック Bold" panose="020B0800000000000000" pitchFamily="34" charset="-128"/>
                <a:ea typeface="源ノ角ゴシック Bold" panose="020B0800000000000000" pitchFamily="34" charset="-128"/>
              </a:rPr>
              <a:t>生活習慣改善アプリ（運動、食）の導入、ヤクルト</a:t>
            </a:r>
            <a:r>
              <a:rPr lang="en-US" altLang="ja-JP" sz="1200" dirty="0">
                <a:latin typeface="源ノ角ゴシック Bold" panose="020B0800000000000000" pitchFamily="34" charset="-128"/>
                <a:ea typeface="源ノ角ゴシック Bold" panose="020B0800000000000000" pitchFamily="34" charset="-128"/>
              </a:rPr>
              <a:t>1000</a:t>
            </a:r>
            <a:r>
              <a:rPr lang="ja-JP" altLang="en-US" sz="1200" dirty="0">
                <a:latin typeface="源ノ角ゴシック Bold" panose="020B0800000000000000" pitchFamily="34" charset="-128"/>
                <a:ea typeface="源ノ角ゴシック Bold" panose="020B0800000000000000" pitchFamily="34" charset="-128"/>
              </a:rPr>
              <a:t>支給（睡眠）</a:t>
            </a:r>
            <a:endParaRPr lang="en-US" altLang="ja-JP" sz="1200" dirty="0">
              <a:latin typeface="源ノ角ゴシック Bold" panose="020B0800000000000000" pitchFamily="34" charset="-128"/>
              <a:ea typeface="源ノ角ゴシック Bold" panose="020B0800000000000000" pitchFamily="34" charset="-128"/>
            </a:endParaRPr>
          </a:p>
        </p:txBody>
      </p:sp>
      <p:sp>
        <p:nvSpPr>
          <p:cNvPr id="73" name="正方形/長方形 72">
            <a:extLst>
              <a:ext uri="{FF2B5EF4-FFF2-40B4-BE49-F238E27FC236}">
                <a16:creationId xmlns:a16="http://schemas.microsoft.com/office/drawing/2014/main" id="{081B6699-1C94-4328-94D2-1E83DEE24209}"/>
              </a:ext>
            </a:extLst>
          </p:cNvPr>
          <p:cNvSpPr/>
          <p:nvPr/>
        </p:nvSpPr>
        <p:spPr bwMode="auto">
          <a:xfrm>
            <a:off x="483101" y="4328412"/>
            <a:ext cx="1557420"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altLang="ja-JP" sz="1200" dirty="0">
                <a:latin typeface="源ノ角ゴシック Bold" panose="020B0800000000000000" pitchFamily="34" charset="-128"/>
                <a:ea typeface="源ノ角ゴシック Bold" panose="020B0800000000000000" pitchFamily="34" charset="-128"/>
              </a:rPr>
              <a:t>BQ</a:t>
            </a:r>
            <a:r>
              <a:rPr lang="ja-JP" altLang="en-US" sz="1200" dirty="0">
                <a:latin typeface="源ノ角ゴシック Bold" panose="020B0800000000000000" pitchFamily="34" charset="-128"/>
                <a:ea typeface="源ノ角ゴシック Bold" panose="020B0800000000000000" pitchFamily="34" charset="-128"/>
              </a:rPr>
              <a:t>大会の開催</a:t>
            </a:r>
            <a:endParaRPr lang="en-US" altLang="ja-JP" sz="1200" dirty="0">
              <a:latin typeface="源ノ角ゴシック Bold" panose="020B0800000000000000" pitchFamily="34" charset="-128"/>
              <a:ea typeface="源ノ角ゴシック Bold" panose="020B0800000000000000" pitchFamily="34" charset="-128"/>
            </a:endParaRPr>
          </a:p>
        </p:txBody>
      </p:sp>
      <p:sp>
        <p:nvSpPr>
          <p:cNvPr id="74" name="正方形/長方形 73">
            <a:extLst>
              <a:ext uri="{FF2B5EF4-FFF2-40B4-BE49-F238E27FC236}">
                <a16:creationId xmlns:a16="http://schemas.microsoft.com/office/drawing/2014/main" id="{2E31BB64-5EFD-490F-BD05-1A0E03689C9F}"/>
              </a:ext>
            </a:extLst>
          </p:cNvPr>
          <p:cNvSpPr/>
          <p:nvPr/>
        </p:nvSpPr>
        <p:spPr bwMode="auto">
          <a:xfrm>
            <a:off x="511724" y="5257584"/>
            <a:ext cx="1535046" cy="529418"/>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200" dirty="0">
                <a:latin typeface="源ノ角ゴシック Bold" panose="020B0800000000000000" pitchFamily="34" charset="-128"/>
                <a:ea typeface="源ノ角ゴシック Bold" panose="020B0800000000000000" pitchFamily="34" charset="-128"/>
              </a:rPr>
              <a:t>こころの健康相談窓口（メンタルサポート）の設置</a:t>
            </a:r>
            <a:endParaRPr lang="en-US" altLang="ja-JP" sz="1200" dirty="0">
              <a:latin typeface="源ノ角ゴシック Bold" panose="020B0800000000000000" pitchFamily="34" charset="-128"/>
              <a:ea typeface="源ノ角ゴシック Bold" panose="020B0800000000000000" pitchFamily="34" charset="-128"/>
            </a:endParaRPr>
          </a:p>
        </p:txBody>
      </p:sp>
      <p:sp>
        <p:nvSpPr>
          <p:cNvPr id="75" name="正方形/長方形 74">
            <a:extLst>
              <a:ext uri="{FF2B5EF4-FFF2-40B4-BE49-F238E27FC236}">
                <a16:creationId xmlns:a16="http://schemas.microsoft.com/office/drawing/2014/main" id="{895F5632-DDC7-45AE-B6FA-D0FCC8BEC02B}"/>
              </a:ext>
            </a:extLst>
          </p:cNvPr>
          <p:cNvSpPr/>
          <p:nvPr/>
        </p:nvSpPr>
        <p:spPr bwMode="auto">
          <a:xfrm>
            <a:off x="518845" y="5907721"/>
            <a:ext cx="1568597"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200" dirty="0">
                <a:latin typeface="源ノ角ゴシック Bold" panose="020B0800000000000000" pitchFamily="34" charset="-128"/>
                <a:ea typeface="源ノ角ゴシック Bold" panose="020B0800000000000000" pitchFamily="34" charset="-128"/>
              </a:rPr>
              <a:t>禁煙に関する</a:t>
            </a:r>
            <a:endParaRPr lang="en-US" altLang="ja-JP" sz="1200" dirty="0">
              <a:latin typeface="源ノ角ゴシック Bold" panose="020B0800000000000000" pitchFamily="34" charset="-128"/>
              <a:ea typeface="源ノ角ゴシック Bold" panose="020B0800000000000000" pitchFamily="34" charset="-128"/>
            </a:endParaRPr>
          </a:p>
          <a:p>
            <a:pPr algn="ctr"/>
            <a:r>
              <a:rPr lang="ja-JP" altLang="en-US" sz="1200" dirty="0">
                <a:latin typeface="源ノ角ゴシック Bold" panose="020B0800000000000000" pitchFamily="34" charset="-128"/>
                <a:ea typeface="源ノ角ゴシック Bold" panose="020B0800000000000000" pitchFamily="34" charset="-128"/>
              </a:rPr>
              <a:t>研修</a:t>
            </a:r>
            <a:endParaRPr lang="en-US" altLang="ja-JP" sz="1200" dirty="0">
              <a:latin typeface="源ノ角ゴシック Bold" panose="020B0800000000000000" pitchFamily="34" charset="-128"/>
              <a:ea typeface="源ノ角ゴシック Bold" panose="020B0800000000000000" pitchFamily="34" charset="-128"/>
            </a:endParaRPr>
          </a:p>
        </p:txBody>
      </p:sp>
      <p:sp>
        <p:nvSpPr>
          <p:cNvPr id="76" name="正方形/長方形 75">
            <a:extLst>
              <a:ext uri="{FF2B5EF4-FFF2-40B4-BE49-F238E27FC236}">
                <a16:creationId xmlns:a16="http://schemas.microsoft.com/office/drawing/2014/main" id="{4FBEE2C4-D372-41D7-8834-4580B69AA904}"/>
              </a:ext>
            </a:extLst>
          </p:cNvPr>
          <p:cNvSpPr/>
          <p:nvPr/>
        </p:nvSpPr>
        <p:spPr bwMode="auto">
          <a:xfrm>
            <a:off x="511724" y="6452525"/>
            <a:ext cx="1618614"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200" dirty="0">
                <a:latin typeface="源ノ角ゴシック Bold" panose="020B0800000000000000" pitchFamily="34" charset="-128"/>
                <a:ea typeface="源ノ角ゴシック Bold" panose="020B0800000000000000" pitchFamily="34" charset="-128"/>
              </a:rPr>
              <a:t>喫煙ガムの支給</a:t>
            </a:r>
            <a:endParaRPr lang="en-US" altLang="ja-JP" sz="1200" dirty="0">
              <a:latin typeface="源ノ角ゴシック Bold" panose="020B0800000000000000" pitchFamily="34" charset="-128"/>
              <a:ea typeface="源ノ角ゴシック Bold" panose="020B0800000000000000" pitchFamily="34" charset="-128"/>
            </a:endParaRPr>
          </a:p>
        </p:txBody>
      </p:sp>
      <p:sp>
        <p:nvSpPr>
          <p:cNvPr id="77" name="正方形/長方形 76">
            <a:extLst>
              <a:ext uri="{FF2B5EF4-FFF2-40B4-BE49-F238E27FC236}">
                <a16:creationId xmlns:a16="http://schemas.microsoft.com/office/drawing/2014/main" id="{9D2AC982-20E5-4ADA-8E6A-78D741C1D032}"/>
              </a:ext>
            </a:extLst>
          </p:cNvPr>
          <p:cNvSpPr/>
          <p:nvPr/>
        </p:nvSpPr>
        <p:spPr bwMode="auto">
          <a:xfrm>
            <a:off x="489351" y="4778215"/>
            <a:ext cx="1544623"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200" dirty="0">
                <a:latin typeface="源ノ角ゴシック Bold" panose="020B0800000000000000" pitchFamily="34" charset="-128"/>
                <a:ea typeface="源ノ角ゴシック Bold" panose="020B0800000000000000" pitchFamily="34" charset="-128"/>
              </a:rPr>
              <a:t>メンタルヘルス</a:t>
            </a:r>
            <a:endParaRPr lang="en-US" altLang="ja-JP" sz="1200" dirty="0">
              <a:latin typeface="源ノ角ゴシック Bold" panose="020B0800000000000000" pitchFamily="34" charset="-128"/>
              <a:ea typeface="源ノ角ゴシック Bold" panose="020B0800000000000000" pitchFamily="34" charset="-128"/>
            </a:endParaRPr>
          </a:p>
          <a:p>
            <a:pPr algn="ctr"/>
            <a:r>
              <a:rPr lang="ja-JP" altLang="en-US" sz="1200" dirty="0">
                <a:latin typeface="源ノ角ゴシック Bold" panose="020B0800000000000000" pitchFamily="34" charset="-128"/>
                <a:ea typeface="源ノ角ゴシック Bold" panose="020B0800000000000000" pitchFamily="34" charset="-128"/>
              </a:rPr>
              <a:t>研修</a:t>
            </a:r>
            <a:endParaRPr lang="en-US" altLang="ja-JP" sz="1200" dirty="0">
              <a:latin typeface="源ノ角ゴシック Bold" panose="020B0800000000000000" pitchFamily="34" charset="-128"/>
              <a:ea typeface="源ノ角ゴシック Bold" panose="020B0800000000000000" pitchFamily="34" charset="-128"/>
            </a:endParaRPr>
          </a:p>
        </p:txBody>
      </p:sp>
      <p:sp>
        <p:nvSpPr>
          <p:cNvPr id="80" name="正方形/長方形 79">
            <a:extLst>
              <a:ext uri="{FF2B5EF4-FFF2-40B4-BE49-F238E27FC236}">
                <a16:creationId xmlns:a16="http://schemas.microsoft.com/office/drawing/2014/main" id="{E2271B8A-C7C2-42A6-9AE0-6A401D25F9AE}"/>
              </a:ext>
            </a:extLst>
          </p:cNvPr>
          <p:cNvSpPr/>
          <p:nvPr/>
        </p:nvSpPr>
        <p:spPr bwMode="auto">
          <a:xfrm>
            <a:off x="2569575" y="1734907"/>
            <a:ext cx="1001618"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受診率</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81" name="正方形/長方形 80">
            <a:extLst>
              <a:ext uri="{FF2B5EF4-FFF2-40B4-BE49-F238E27FC236}">
                <a16:creationId xmlns:a16="http://schemas.microsoft.com/office/drawing/2014/main" id="{76E8D23E-D3AB-49FC-AF80-DE6E7217503F}"/>
              </a:ext>
            </a:extLst>
          </p:cNvPr>
          <p:cNvSpPr/>
          <p:nvPr/>
        </p:nvSpPr>
        <p:spPr bwMode="auto">
          <a:xfrm>
            <a:off x="2535127" y="2250011"/>
            <a:ext cx="1001618"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受診率</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82" name="正方形/長方形 81">
            <a:extLst>
              <a:ext uri="{FF2B5EF4-FFF2-40B4-BE49-F238E27FC236}">
                <a16:creationId xmlns:a16="http://schemas.microsoft.com/office/drawing/2014/main" id="{F93778E6-11E2-4308-9947-0F059602DC75}"/>
              </a:ext>
            </a:extLst>
          </p:cNvPr>
          <p:cNvSpPr/>
          <p:nvPr/>
        </p:nvSpPr>
        <p:spPr bwMode="auto">
          <a:xfrm>
            <a:off x="2535127" y="2765115"/>
            <a:ext cx="1001618"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実施率</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84" name="正方形/長方形 83">
            <a:extLst>
              <a:ext uri="{FF2B5EF4-FFF2-40B4-BE49-F238E27FC236}">
                <a16:creationId xmlns:a16="http://schemas.microsoft.com/office/drawing/2014/main" id="{1563CD81-230C-4E82-935C-C464256E035D}"/>
              </a:ext>
            </a:extLst>
          </p:cNvPr>
          <p:cNvSpPr/>
          <p:nvPr/>
        </p:nvSpPr>
        <p:spPr bwMode="auto">
          <a:xfrm>
            <a:off x="2535127" y="3280219"/>
            <a:ext cx="1001618"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参加率</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85" name="正方形/長方形 84">
            <a:extLst>
              <a:ext uri="{FF2B5EF4-FFF2-40B4-BE49-F238E27FC236}">
                <a16:creationId xmlns:a16="http://schemas.microsoft.com/office/drawing/2014/main" id="{C6D5A4DD-18AB-4159-82D3-4D6183BC21F2}"/>
              </a:ext>
            </a:extLst>
          </p:cNvPr>
          <p:cNvSpPr/>
          <p:nvPr/>
        </p:nvSpPr>
        <p:spPr bwMode="auto">
          <a:xfrm>
            <a:off x="2535127" y="3795323"/>
            <a:ext cx="1001618"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認知率</a:t>
            </a:r>
            <a:endParaRPr lang="en-US" altLang="ja-JP" sz="1400" dirty="0">
              <a:latin typeface="源ノ角ゴシック Bold" panose="020B0800000000000000" pitchFamily="34" charset="-128"/>
              <a:ea typeface="源ノ角ゴシック Bold" panose="020B0800000000000000" pitchFamily="34" charset="-128"/>
            </a:endParaRPr>
          </a:p>
          <a:p>
            <a:pPr algn="ctr"/>
            <a:r>
              <a:rPr lang="ja-JP" altLang="en-US" sz="1400" dirty="0">
                <a:latin typeface="源ノ角ゴシック Bold" panose="020B0800000000000000" pitchFamily="34" charset="-128"/>
                <a:ea typeface="源ノ角ゴシック Bold" panose="020B0800000000000000" pitchFamily="34" charset="-128"/>
              </a:rPr>
              <a:t>利用率</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86" name="正方形/長方形 85">
            <a:extLst>
              <a:ext uri="{FF2B5EF4-FFF2-40B4-BE49-F238E27FC236}">
                <a16:creationId xmlns:a16="http://schemas.microsoft.com/office/drawing/2014/main" id="{1A1FBE6D-2052-4491-8A94-A8597754FCC9}"/>
              </a:ext>
            </a:extLst>
          </p:cNvPr>
          <p:cNvSpPr/>
          <p:nvPr/>
        </p:nvSpPr>
        <p:spPr bwMode="auto">
          <a:xfrm>
            <a:off x="2535127" y="4310427"/>
            <a:ext cx="1001618"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参加率</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87" name="正方形/長方形 86">
            <a:extLst>
              <a:ext uri="{FF2B5EF4-FFF2-40B4-BE49-F238E27FC236}">
                <a16:creationId xmlns:a16="http://schemas.microsoft.com/office/drawing/2014/main" id="{884648C6-6ED3-4E7F-A0BD-307290450C6C}"/>
              </a:ext>
            </a:extLst>
          </p:cNvPr>
          <p:cNvSpPr/>
          <p:nvPr/>
        </p:nvSpPr>
        <p:spPr bwMode="auto">
          <a:xfrm>
            <a:off x="2535127" y="5340635"/>
            <a:ext cx="1001618"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認知率</a:t>
            </a:r>
            <a:endParaRPr lang="en-US" altLang="ja-JP" sz="1400" dirty="0">
              <a:latin typeface="源ノ角ゴシック Bold" panose="020B0800000000000000" pitchFamily="34" charset="-128"/>
              <a:ea typeface="源ノ角ゴシック Bold" panose="020B0800000000000000" pitchFamily="34" charset="-128"/>
            </a:endParaRPr>
          </a:p>
          <a:p>
            <a:pPr algn="ctr"/>
            <a:r>
              <a:rPr lang="ja-JP" altLang="en-US" sz="1400" dirty="0">
                <a:latin typeface="源ノ角ゴシック Bold" panose="020B0800000000000000" pitchFamily="34" charset="-128"/>
                <a:ea typeface="源ノ角ゴシック Bold" panose="020B0800000000000000" pitchFamily="34" charset="-128"/>
              </a:rPr>
              <a:t>利用率</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88" name="正方形/長方形 87">
            <a:extLst>
              <a:ext uri="{FF2B5EF4-FFF2-40B4-BE49-F238E27FC236}">
                <a16:creationId xmlns:a16="http://schemas.microsoft.com/office/drawing/2014/main" id="{9A08953D-1D76-4768-A58C-A512FA64E619}"/>
              </a:ext>
            </a:extLst>
          </p:cNvPr>
          <p:cNvSpPr/>
          <p:nvPr/>
        </p:nvSpPr>
        <p:spPr bwMode="auto">
          <a:xfrm>
            <a:off x="2535127" y="5855739"/>
            <a:ext cx="1001618"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受講率</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89" name="正方形/長方形 88">
            <a:extLst>
              <a:ext uri="{FF2B5EF4-FFF2-40B4-BE49-F238E27FC236}">
                <a16:creationId xmlns:a16="http://schemas.microsoft.com/office/drawing/2014/main" id="{32EC90E2-5421-429A-A2F8-3239F6783176}"/>
              </a:ext>
            </a:extLst>
          </p:cNvPr>
          <p:cNvSpPr/>
          <p:nvPr/>
        </p:nvSpPr>
        <p:spPr bwMode="auto">
          <a:xfrm>
            <a:off x="2535127" y="6370843"/>
            <a:ext cx="1001618"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実施率</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90" name="正方形/長方形 89">
            <a:extLst>
              <a:ext uri="{FF2B5EF4-FFF2-40B4-BE49-F238E27FC236}">
                <a16:creationId xmlns:a16="http://schemas.microsoft.com/office/drawing/2014/main" id="{C93D1515-23ED-41D4-AF63-A678487D1B09}"/>
              </a:ext>
            </a:extLst>
          </p:cNvPr>
          <p:cNvSpPr/>
          <p:nvPr/>
        </p:nvSpPr>
        <p:spPr bwMode="auto">
          <a:xfrm>
            <a:off x="2535127" y="4825531"/>
            <a:ext cx="1001618" cy="392986"/>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受講率</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106" name="正方形/長方形 105">
            <a:extLst>
              <a:ext uri="{FF2B5EF4-FFF2-40B4-BE49-F238E27FC236}">
                <a16:creationId xmlns:a16="http://schemas.microsoft.com/office/drawing/2014/main" id="{B28B849D-F2D2-494E-813E-3B9D380A13CE}"/>
              </a:ext>
            </a:extLst>
          </p:cNvPr>
          <p:cNvSpPr/>
          <p:nvPr/>
        </p:nvSpPr>
        <p:spPr bwMode="auto">
          <a:xfrm>
            <a:off x="6508618" y="5629839"/>
            <a:ext cx="1080559" cy="632907"/>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dirty="0">
                <a:latin typeface="源ノ角ゴシック Bold" panose="020B0800000000000000" pitchFamily="34" charset="-128"/>
                <a:ea typeface="源ノ角ゴシック Bold" panose="020B0800000000000000" pitchFamily="34" charset="-128"/>
              </a:rPr>
              <a:t>社員定着率</a:t>
            </a:r>
            <a:endParaRPr lang="en-US" altLang="ja-JP" dirty="0">
              <a:latin typeface="源ノ角ゴシック Bold" panose="020B0800000000000000" pitchFamily="34" charset="-128"/>
              <a:ea typeface="源ノ角ゴシック Bold" panose="020B0800000000000000" pitchFamily="34" charset="-128"/>
            </a:endParaRPr>
          </a:p>
          <a:p>
            <a:pPr algn="ctr">
              <a:lnSpc>
                <a:spcPct val="80000"/>
              </a:lnSpc>
            </a:pPr>
            <a:r>
              <a:rPr lang="ja-JP" altLang="en-US" dirty="0">
                <a:latin typeface="源ノ角ゴシック Bold" panose="020B0800000000000000" pitchFamily="34" charset="-128"/>
                <a:ea typeface="源ノ角ゴシック Bold" panose="020B0800000000000000" pitchFamily="34" charset="-128"/>
              </a:rPr>
              <a:t>の向上</a:t>
            </a:r>
          </a:p>
        </p:txBody>
      </p:sp>
      <p:sp>
        <p:nvSpPr>
          <p:cNvPr id="109" name="正方形/長方形 108">
            <a:extLst>
              <a:ext uri="{FF2B5EF4-FFF2-40B4-BE49-F238E27FC236}">
                <a16:creationId xmlns:a16="http://schemas.microsoft.com/office/drawing/2014/main" id="{FB3BFEEB-D826-4367-8686-CD450118D51A}"/>
              </a:ext>
            </a:extLst>
          </p:cNvPr>
          <p:cNvSpPr/>
          <p:nvPr/>
        </p:nvSpPr>
        <p:spPr bwMode="auto">
          <a:xfrm>
            <a:off x="4273855" y="1682981"/>
            <a:ext cx="1487514" cy="797243"/>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定期健診・二次健診</a:t>
            </a:r>
            <a:endParaRPr lang="en-US" altLang="ja-JP" sz="1400" dirty="0">
              <a:latin typeface="源ノ角ゴシック Bold" panose="020B0800000000000000" pitchFamily="34" charset="-128"/>
              <a:ea typeface="源ノ角ゴシック Bold" panose="020B0800000000000000" pitchFamily="34" charset="-128"/>
            </a:endParaRPr>
          </a:p>
          <a:p>
            <a:pPr algn="ctr"/>
            <a:r>
              <a:rPr lang="ja-JP" altLang="en-US" sz="1400" dirty="0">
                <a:latin typeface="源ノ角ゴシック Bold" panose="020B0800000000000000" pitchFamily="34" charset="-128"/>
                <a:ea typeface="源ノ角ゴシック Bold" panose="020B0800000000000000" pitchFamily="34" charset="-128"/>
              </a:rPr>
              <a:t>受診率の改善</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110" name="正方形/長方形 109">
            <a:extLst>
              <a:ext uri="{FF2B5EF4-FFF2-40B4-BE49-F238E27FC236}">
                <a16:creationId xmlns:a16="http://schemas.microsoft.com/office/drawing/2014/main" id="{FA3410CB-6A2C-4493-8114-143FB62C3CF1}"/>
              </a:ext>
            </a:extLst>
          </p:cNvPr>
          <p:cNvSpPr/>
          <p:nvPr/>
        </p:nvSpPr>
        <p:spPr bwMode="auto">
          <a:xfrm>
            <a:off x="4276649" y="2752623"/>
            <a:ext cx="1487514" cy="797242"/>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fontScale="77500" lnSpcReduction="20000"/>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800" dirty="0">
                <a:latin typeface="源ノ角ゴシック Bold" panose="020B0800000000000000" pitchFamily="34" charset="-128"/>
                <a:ea typeface="源ノ角ゴシック Bold" panose="020B0800000000000000" pitchFamily="34" charset="-128"/>
              </a:rPr>
              <a:t>生活習慣指標の</a:t>
            </a:r>
            <a:endParaRPr lang="en-US" altLang="ja-JP" sz="1800" dirty="0">
              <a:latin typeface="源ノ角ゴシック Bold" panose="020B0800000000000000" pitchFamily="34" charset="-128"/>
              <a:ea typeface="源ノ角ゴシック Bold" panose="020B0800000000000000" pitchFamily="34" charset="-128"/>
            </a:endParaRPr>
          </a:p>
          <a:p>
            <a:pPr algn="ctr"/>
            <a:r>
              <a:rPr lang="ja-JP" altLang="en-US" sz="1800" dirty="0">
                <a:latin typeface="源ノ角ゴシック Bold" panose="020B0800000000000000" pitchFamily="34" charset="-128"/>
                <a:ea typeface="源ノ角ゴシック Bold" panose="020B0800000000000000" pitchFamily="34" charset="-128"/>
              </a:rPr>
              <a:t>向上</a:t>
            </a:r>
            <a:endParaRPr lang="en-US" altLang="ja-JP" sz="1800" dirty="0">
              <a:latin typeface="源ノ角ゴシック Bold" panose="020B0800000000000000" pitchFamily="34" charset="-128"/>
              <a:ea typeface="源ノ角ゴシック Bold" panose="020B0800000000000000" pitchFamily="34" charset="-128"/>
            </a:endParaRPr>
          </a:p>
          <a:p>
            <a:pPr algn="ctr"/>
            <a:r>
              <a:rPr lang="ja-JP" altLang="en-US" sz="1400" dirty="0">
                <a:latin typeface="源ノ角ゴシック Bold" panose="020B0800000000000000" pitchFamily="34" charset="-128"/>
                <a:ea typeface="源ノ角ゴシック Bold" panose="020B0800000000000000" pitchFamily="34" charset="-128"/>
              </a:rPr>
              <a:t>（飲み物、食べ物、運動、睡眠、飲酒）</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111" name="正方形/長方形 110">
            <a:extLst>
              <a:ext uri="{FF2B5EF4-FFF2-40B4-BE49-F238E27FC236}">
                <a16:creationId xmlns:a16="http://schemas.microsoft.com/office/drawing/2014/main" id="{B1EF16EA-73EA-4530-9F9D-81ED75F4F6CA}"/>
              </a:ext>
            </a:extLst>
          </p:cNvPr>
          <p:cNvSpPr/>
          <p:nvPr/>
        </p:nvSpPr>
        <p:spPr bwMode="auto">
          <a:xfrm>
            <a:off x="4262736" y="3822265"/>
            <a:ext cx="1487515" cy="797242"/>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sz="1200" dirty="0">
                <a:latin typeface="源ノ角ゴシック Bold" panose="020B0800000000000000" pitchFamily="34" charset="-128"/>
                <a:ea typeface="源ノ角ゴシック Bold" panose="020B0800000000000000" pitchFamily="34" charset="-128"/>
              </a:rPr>
              <a:t>こころの健康に関する行動期・維持期割合の向上</a:t>
            </a:r>
            <a:endParaRPr lang="en-US" altLang="ja-JP" sz="1200" dirty="0">
              <a:latin typeface="源ノ角ゴシック Bold" panose="020B0800000000000000" pitchFamily="34" charset="-128"/>
              <a:ea typeface="源ノ角ゴシック Bold" panose="020B0800000000000000" pitchFamily="34" charset="-128"/>
            </a:endParaRPr>
          </a:p>
        </p:txBody>
      </p:sp>
      <p:sp>
        <p:nvSpPr>
          <p:cNvPr id="112" name="正方形/長方形 111">
            <a:extLst>
              <a:ext uri="{FF2B5EF4-FFF2-40B4-BE49-F238E27FC236}">
                <a16:creationId xmlns:a16="http://schemas.microsoft.com/office/drawing/2014/main" id="{C5A5EE11-5563-4A37-A8CD-D6520F307FAA}"/>
              </a:ext>
            </a:extLst>
          </p:cNvPr>
          <p:cNvSpPr/>
          <p:nvPr/>
        </p:nvSpPr>
        <p:spPr bwMode="auto">
          <a:xfrm>
            <a:off x="4273274" y="5218468"/>
            <a:ext cx="1487514" cy="797243"/>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喫煙率低減</a:t>
            </a:r>
            <a:endParaRPr lang="en-US" altLang="ja-JP" sz="1400" dirty="0">
              <a:latin typeface="源ノ角ゴシック Bold" panose="020B0800000000000000" pitchFamily="34" charset="-128"/>
              <a:ea typeface="源ノ角ゴシック Bold" panose="020B0800000000000000" pitchFamily="34" charset="-128"/>
            </a:endParaRPr>
          </a:p>
        </p:txBody>
      </p:sp>
      <p:cxnSp>
        <p:nvCxnSpPr>
          <p:cNvPr id="115" name="直線矢印コネクタ 114">
            <a:extLst>
              <a:ext uri="{FF2B5EF4-FFF2-40B4-BE49-F238E27FC236}">
                <a16:creationId xmlns:a16="http://schemas.microsoft.com/office/drawing/2014/main" id="{D77546D3-AC20-473F-BF58-4F9D900CE58A}"/>
              </a:ext>
            </a:extLst>
          </p:cNvPr>
          <p:cNvCxnSpPr>
            <a:cxnSpLocks/>
            <a:stCxn id="67" idx="3"/>
            <a:endCxn id="80" idx="1"/>
          </p:cNvCxnSpPr>
          <p:nvPr/>
        </p:nvCxnSpPr>
        <p:spPr>
          <a:xfrm>
            <a:off x="2033973" y="1842922"/>
            <a:ext cx="535602" cy="8847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CA55E18C-9F52-424B-84EE-073560B78571}"/>
              </a:ext>
            </a:extLst>
          </p:cNvPr>
          <p:cNvCxnSpPr>
            <a:cxnSpLocks/>
            <a:stCxn id="68" idx="3"/>
            <a:endCxn id="81" idx="1"/>
          </p:cNvCxnSpPr>
          <p:nvPr/>
        </p:nvCxnSpPr>
        <p:spPr>
          <a:xfrm>
            <a:off x="2026853" y="2335780"/>
            <a:ext cx="508274" cy="110724"/>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直線矢印コネクタ 116">
            <a:extLst>
              <a:ext uri="{FF2B5EF4-FFF2-40B4-BE49-F238E27FC236}">
                <a16:creationId xmlns:a16="http://schemas.microsoft.com/office/drawing/2014/main" id="{69D2AC65-751D-4081-AD3E-F1C7F36C5C99}"/>
              </a:ext>
            </a:extLst>
          </p:cNvPr>
          <p:cNvCxnSpPr>
            <a:cxnSpLocks/>
            <a:stCxn id="69" idx="3"/>
            <a:endCxn id="82" idx="1"/>
          </p:cNvCxnSpPr>
          <p:nvPr/>
        </p:nvCxnSpPr>
        <p:spPr>
          <a:xfrm>
            <a:off x="2004479" y="2820890"/>
            <a:ext cx="530649" cy="14071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直線矢印コネクタ 118">
            <a:extLst>
              <a:ext uri="{FF2B5EF4-FFF2-40B4-BE49-F238E27FC236}">
                <a16:creationId xmlns:a16="http://schemas.microsoft.com/office/drawing/2014/main" id="{2C72CCEE-7847-49B1-A2E8-DAE2FF93300B}"/>
              </a:ext>
            </a:extLst>
          </p:cNvPr>
          <p:cNvCxnSpPr>
            <a:cxnSpLocks/>
            <a:stCxn id="71" idx="3"/>
            <a:endCxn id="84" idx="1"/>
          </p:cNvCxnSpPr>
          <p:nvPr/>
        </p:nvCxnSpPr>
        <p:spPr>
          <a:xfrm>
            <a:off x="2004477" y="3326258"/>
            <a:ext cx="530650" cy="150455"/>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直線矢印コネクタ 120">
            <a:extLst>
              <a:ext uri="{FF2B5EF4-FFF2-40B4-BE49-F238E27FC236}">
                <a16:creationId xmlns:a16="http://schemas.microsoft.com/office/drawing/2014/main" id="{5DB4A676-6DF8-4522-8E63-CAB9C6AAD904}"/>
              </a:ext>
            </a:extLst>
          </p:cNvPr>
          <p:cNvCxnSpPr>
            <a:cxnSpLocks/>
            <a:stCxn id="73" idx="3"/>
            <a:endCxn id="86" idx="1"/>
          </p:cNvCxnSpPr>
          <p:nvPr/>
        </p:nvCxnSpPr>
        <p:spPr>
          <a:xfrm flipV="1">
            <a:off x="2040521" y="4506921"/>
            <a:ext cx="494606" cy="17985"/>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2" name="直線矢印コネクタ 121">
            <a:extLst>
              <a:ext uri="{FF2B5EF4-FFF2-40B4-BE49-F238E27FC236}">
                <a16:creationId xmlns:a16="http://schemas.microsoft.com/office/drawing/2014/main" id="{545B228A-33AD-42BF-A8A8-C89C20114EA9}"/>
              </a:ext>
            </a:extLst>
          </p:cNvPr>
          <p:cNvCxnSpPr>
            <a:cxnSpLocks/>
            <a:stCxn id="77" idx="3"/>
            <a:endCxn id="90" idx="1"/>
          </p:cNvCxnSpPr>
          <p:nvPr/>
        </p:nvCxnSpPr>
        <p:spPr>
          <a:xfrm>
            <a:off x="2033973" y="4974708"/>
            <a:ext cx="501154" cy="47316"/>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直線矢印コネクタ 122">
            <a:extLst>
              <a:ext uri="{FF2B5EF4-FFF2-40B4-BE49-F238E27FC236}">
                <a16:creationId xmlns:a16="http://schemas.microsoft.com/office/drawing/2014/main" id="{F18EB058-3890-4667-8266-74D6F5629DB3}"/>
              </a:ext>
            </a:extLst>
          </p:cNvPr>
          <p:cNvCxnSpPr>
            <a:cxnSpLocks/>
            <a:stCxn id="74" idx="3"/>
            <a:endCxn id="87" idx="1"/>
          </p:cNvCxnSpPr>
          <p:nvPr/>
        </p:nvCxnSpPr>
        <p:spPr>
          <a:xfrm>
            <a:off x="2046771" y="5522294"/>
            <a:ext cx="488357" cy="14835"/>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4" name="直線矢印コネクタ 123">
            <a:extLst>
              <a:ext uri="{FF2B5EF4-FFF2-40B4-BE49-F238E27FC236}">
                <a16:creationId xmlns:a16="http://schemas.microsoft.com/office/drawing/2014/main" id="{B4333120-4900-4706-9DC5-9D73E989AD45}"/>
              </a:ext>
            </a:extLst>
          </p:cNvPr>
          <p:cNvCxnSpPr>
            <a:cxnSpLocks/>
            <a:stCxn id="75" idx="3"/>
            <a:endCxn id="88" idx="1"/>
          </p:cNvCxnSpPr>
          <p:nvPr/>
        </p:nvCxnSpPr>
        <p:spPr>
          <a:xfrm flipV="1">
            <a:off x="2087441" y="6052232"/>
            <a:ext cx="447686" cy="51982"/>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5" name="直線矢印コネクタ 124">
            <a:extLst>
              <a:ext uri="{FF2B5EF4-FFF2-40B4-BE49-F238E27FC236}">
                <a16:creationId xmlns:a16="http://schemas.microsoft.com/office/drawing/2014/main" id="{48DCCA7D-947D-438F-8CD0-A95CDC78D7EA}"/>
              </a:ext>
            </a:extLst>
          </p:cNvPr>
          <p:cNvCxnSpPr>
            <a:cxnSpLocks/>
            <a:stCxn id="76" idx="3"/>
            <a:endCxn id="89" idx="1"/>
          </p:cNvCxnSpPr>
          <p:nvPr/>
        </p:nvCxnSpPr>
        <p:spPr>
          <a:xfrm flipV="1">
            <a:off x="2130339" y="6567336"/>
            <a:ext cx="404789" cy="81682"/>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直線矢印コネクタ 125">
            <a:extLst>
              <a:ext uri="{FF2B5EF4-FFF2-40B4-BE49-F238E27FC236}">
                <a16:creationId xmlns:a16="http://schemas.microsoft.com/office/drawing/2014/main" id="{FB7A5F9D-5754-40AC-B62F-A2DA9CF9A2DC}"/>
              </a:ext>
            </a:extLst>
          </p:cNvPr>
          <p:cNvCxnSpPr>
            <a:cxnSpLocks/>
          </p:cNvCxnSpPr>
          <p:nvPr/>
        </p:nvCxnSpPr>
        <p:spPr>
          <a:xfrm>
            <a:off x="3571193" y="2027093"/>
            <a:ext cx="702662" cy="150202"/>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7" name="直線矢印コネクタ 126">
            <a:extLst>
              <a:ext uri="{FF2B5EF4-FFF2-40B4-BE49-F238E27FC236}">
                <a16:creationId xmlns:a16="http://schemas.microsoft.com/office/drawing/2014/main" id="{D2A81F2A-3E36-45CB-943A-C5E24FF780A3}"/>
              </a:ext>
            </a:extLst>
          </p:cNvPr>
          <p:cNvCxnSpPr>
            <a:cxnSpLocks/>
            <a:stCxn id="81" idx="3"/>
            <a:endCxn id="109" idx="1"/>
          </p:cNvCxnSpPr>
          <p:nvPr/>
        </p:nvCxnSpPr>
        <p:spPr>
          <a:xfrm flipV="1">
            <a:off x="3536745" y="2081602"/>
            <a:ext cx="737110" cy="364902"/>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直線矢印コネクタ 129">
            <a:extLst>
              <a:ext uri="{FF2B5EF4-FFF2-40B4-BE49-F238E27FC236}">
                <a16:creationId xmlns:a16="http://schemas.microsoft.com/office/drawing/2014/main" id="{5037DDD4-A096-4229-B1A9-D1A4DACC5A06}"/>
              </a:ext>
            </a:extLst>
          </p:cNvPr>
          <p:cNvCxnSpPr>
            <a:cxnSpLocks/>
            <a:stCxn id="82" idx="3"/>
            <a:endCxn id="109" idx="1"/>
          </p:cNvCxnSpPr>
          <p:nvPr/>
        </p:nvCxnSpPr>
        <p:spPr>
          <a:xfrm flipV="1">
            <a:off x="3536745" y="2081602"/>
            <a:ext cx="737110" cy="880006"/>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直線矢印コネクタ 133">
            <a:extLst>
              <a:ext uri="{FF2B5EF4-FFF2-40B4-BE49-F238E27FC236}">
                <a16:creationId xmlns:a16="http://schemas.microsoft.com/office/drawing/2014/main" id="{657098AB-C3B5-4B87-8ED8-558986C3BE6D}"/>
              </a:ext>
            </a:extLst>
          </p:cNvPr>
          <p:cNvCxnSpPr>
            <a:cxnSpLocks/>
            <a:stCxn id="84" idx="3"/>
            <a:endCxn id="110" idx="1"/>
          </p:cNvCxnSpPr>
          <p:nvPr/>
        </p:nvCxnSpPr>
        <p:spPr>
          <a:xfrm flipV="1">
            <a:off x="3536745" y="3151244"/>
            <a:ext cx="739904" cy="32546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7" name="直線矢印コネクタ 136">
            <a:extLst>
              <a:ext uri="{FF2B5EF4-FFF2-40B4-BE49-F238E27FC236}">
                <a16:creationId xmlns:a16="http://schemas.microsoft.com/office/drawing/2014/main" id="{24F54051-F22C-4C91-B97C-FCE1BDA338BD}"/>
              </a:ext>
            </a:extLst>
          </p:cNvPr>
          <p:cNvCxnSpPr>
            <a:cxnSpLocks/>
            <a:stCxn id="85" idx="3"/>
            <a:endCxn id="110" idx="1"/>
          </p:cNvCxnSpPr>
          <p:nvPr/>
        </p:nvCxnSpPr>
        <p:spPr>
          <a:xfrm flipV="1">
            <a:off x="3536745" y="3151244"/>
            <a:ext cx="739904" cy="840572"/>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a:extLst>
              <a:ext uri="{FF2B5EF4-FFF2-40B4-BE49-F238E27FC236}">
                <a16:creationId xmlns:a16="http://schemas.microsoft.com/office/drawing/2014/main" id="{36150E8B-A681-4904-8F84-1D43CDD3A1B3}"/>
              </a:ext>
            </a:extLst>
          </p:cNvPr>
          <p:cNvCxnSpPr>
            <a:cxnSpLocks/>
            <a:stCxn id="86" idx="3"/>
            <a:endCxn id="111" idx="1"/>
          </p:cNvCxnSpPr>
          <p:nvPr/>
        </p:nvCxnSpPr>
        <p:spPr>
          <a:xfrm flipV="1">
            <a:off x="3536745" y="4220886"/>
            <a:ext cx="725990" cy="286034"/>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3" name="直線矢印コネクタ 162">
            <a:extLst>
              <a:ext uri="{FF2B5EF4-FFF2-40B4-BE49-F238E27FC236}">
                <a16:creationId xmlns:a16="http://schemas.microsoft.com/office/drawing/2014/main" id="{ABB5A81C-AF15-4E24-8B2B-1EA512185BCD}"/>
              </a:ext>
            </a:extLst>
          </p:cNvPr>
          <p:cNvCxnSpPr>
            <a:cxnSpLocks/>
            <a:stCxn id="90" idx="3"/>
            <a:endCxn id="111" idx="1"/>
          </p:cNvCxnSpPr>
          <p:nvPr/>
        </p:nvCxnSpPr>
        <p:spPr>
          <a:xfrm flipV="1">
            <a:off x="3536745" y="4220886"/>
            <a:ext cx="725990" cy="80113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9" name="直線矢印コネクタ 168">
            <a:extLst>
              <a:ext uri="{FF2B5EF4-FFF2-40B4-BE49-F238E27FC236}">
                <a16:creationId xmlns:a16="http://schemas.microsoft.com/office/drawing/2014/main" id="{0EAC8DBE-CFE6-4081-A05F-EDDB1A270CF4}"/>
              </a:ext>
            </a:extLst>
          </p:cNvPr>
          <p:cNvCxnSpPr>
            <a:cxnSpLocks/>
            <a:stCxn id="87" idx="3"/>
            <a:endCxn id="111" idx="1"/>
          </p:cNvCxnSpPr>
          <p:nvPr/>
        </p:nvCxnSpPr>
        <p:spPr>
          <a:xfrm flipV="1">
            <a:off x="3536745" y="4220886"/>
            <a:ext cx="725990" cy="1316242"/>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2" name="直線矢印コネクタ 171">
            <a:extLst>
              <a:ext uri="{FF2B5EF4-FFF2-40B4-BE49-F238E27FC236}">
                <a16:creationId xmlns:a16="http://schemas.microsoft.com/office/drawing/2014/main" id="{01F9E7AE-434F-4A73-B3FF-E9FE10C5160C}"/>
              </a:ext>
            </a:extLst>
          </p:cNvPr>
          <p:cNvCxnSpPr>
            <a:cxnSpLocks/>
            <a:stCxn id="88" idx="3"/>
            <a:endCxn id="112" idx="1"/>
          </p:cNvCxnSpPr>
          <p:nvPr/>
        </p:nvCxnSpPr>
        <p:spPr>
          <a:xfrm flipV="1">
            <a:off x="3536746" y="5617090"/>
            <a:ext cx="736529" cy="435143"/>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5" name="直線矢印コネクタ 174">
            <a:extLst>
              <a:ext uri="{FF2B5EF4-FFF2-40B4-BE49-F238E27FC236}">
                <a16:creationId xmlns:a16="http://schemas.microsoft.com/office/drawing/2014/main" id="{9CBF6246-035E-48D3-B43B-4F452930F819}"/>
              </a:ext>
            </a:extLst>
          </p:cNvPr>
          <p:cNvCxnSpPr>
            <a:cxnSpLocks/>
            <a:stCxn id="89" idx="3"/>
            <a:endCxn id="112" idx="1"/>
          </p:cNvCxnSpPr>
          <p:nvPr/>
        </p:nvCxnSpPr>
        <p:spPr>
          <a:xfrm flipV="1">
            <a:off x="3536746" y="5617090"/>
            <a:ext cx="736529" cy="950247"/>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8" name="直線矢印コネクタ 177">
            <a:extLst>
              <a:ext uri="{FF2B5EF4-FFF2-40B4-BE49-F238E27FC236}">
                <a16:creationId xmlns:a16="http://schemas.microsoft.com/office/drawing/2014/main" id="{38BBE49A-2122-42B0-B413-D07CC2E80C13}"/>
              </a:ext>
            </a:extLst>
          </p:cNvPr>
          <p:cNvCxnSpPr>
            <a:cxnSpLocks/>
            <a:stCxn id="109" idx="3"/>
            <a:endCxn id="52" idx="1"/>
          </p:cNvCxnSpPr>
          <p:nvPr/>
        </p:nvCxnSpPr>
        <p:spPr>
          <a:xfrm>
            <a:off x="5761370" y="2081603"/>
            <a:ext cx="702663" cy="285481"/>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2" name="直線矢印コネクタ 181">
            <a:extLst>
              <a:ext uri="{FF2B5EF4-FFF2-40B4-BE49-F238E27FC236}">
                <a16:creationId xmlns:a16="http://schemas.microsoft.com/office/drawing/2014/main" id="{9EB3C5BC-9821-489B-924E-9E25B8B3035A}"/>
              </a:ext>
            </a:extLst>
          </p:cNvPr>
          <p:cNvCxnSpPr>
            <a:cxnSpLocks/>
            <a:stCxn id="110" idx="3"/>
            <a:endCxn id="52" idx="1"/>
          </p:cNvCxnSpPr>
          <p:nvPr/>
        </p:nvCxnSpPr>
        <p:spPr>
          <a:xfrm flipV="1">
            <a:off x="5764164" y="2367084"/>
            <a:ext cx="699869" cy="784161"/>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6" name="直線矢印コネクタ 185">
            <a:extLst>
              <a:ext uri="{FF2B5EF4-FFF2-40B4-BE49-F238E27FC236}">
                <a16:creationId xmlns:a16="http://schemas.microsoft.com/office/drawing/2014/main" id="{70202569-D921-4AF0-BB25-CCCA249A6A6C}"/>
              </a:ext>
            </a:extLst>
          </p:cNvPr>
          <p:cNvCxnSpPr>
            <a:cxnSpLocks/>
            <a:stCxn id="111" idx="3"/>
            <a:endCxn id="105" idx="1"/>
          </p:cNvCxnSpPr>
          <p:nvPr/>
        </p:nvCxnSpPr>
        <p:spPr>
          <a:xfrm flipV="1">
            <a:off x="5750251" y="3306668"/>
            <a:ext cx="713781" cy="91421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2" name="直線矢印コネクタ 191">
            <a:extLst>
              <a:ext uri="{FF2B5EF4-FFF2-40B4-BE49-F238E27FC236}">
                <a16:creationId xmlns:a16="http://schemas.microsoft.com/office/drawing/2014/main" id="{C43A4202-6216-4211-A2FB-3B0799D3C977}"/>
              </a:ext>
            </a:extLst>
          </p:cNvPr>
          <p:cNvCxnSpPr>
            <a:cxnSpLocks/>
            <a:stCxn id="109" idx="3"/>
            <a:endCxn id="105" idx="1"/>
          </p:cNvCxnSpPr>
          <p:nvPr/>
        </p:nvCxnSpPr>
        <p:spPr>
          <a:xfrm>
            <a:off x="5761369" y="2081603"/>
            <a:ext cx="702662" cy="1225065"/>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5" name="直線矢印コネクタ 194">
            <a:extLst>
              <a:ext uri="{FF2B5EF4-FFF2-40B4-BE49-F238E27FC236}">
                <a16:creationId xmlns:a16="http://schemas.microsoft.com/office/drawing/2014/main" id="{45F195D2-8742-475D-BE76-E3E576DEFFDE}"/>
              </a:ext>
            </a:extLst>
          </p:cNvPr>
          <p:cNvCxnSpPr>
            <a:cxnSpLocks/>
            <a:stCxn id="109" idx="3"/>
            <a:endCxn id="53" idx="1"/>
          </p:cNvCxnSpPr>
          <p:nvPr/>
        </p:nvCxnSpPr>
        <p:spPr>
          <a:xfrm>
            <a:off x="5761370" y="2081602"/>
            <a:ext cx="707339" cy="2672964"/>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8" name="直線矢印コネクタ 197">
            <a:extLst>
              <a:ext uri="{FF2B5EF4-FFF2-40B4-BE49-F238E27FC236}">
                <a16:creationId xmlns:a16="http://schemas.microsoft.com/office/drawing/2014/main" id="{EAF70819-774B-497F-9986-53A4C4DE51A7}"/>
              </a:ext>
            </a:extLst>
          </p:cNvPr>
          <p:cNvCxnSpPr>
            <a:cxnSpLocks/>
            <a:stCxn id="111" idx="3"/>
            <a:endCxn id="106" idx="1"/>
          </p:cNvCxnSpPr>
          <p:nvPr/>
        </p:nvCxnSpPr>
        <p:spPr>
          <a:xfrm>
            <a:off x="5750251" y="4220886"/>
            <a:ext cx="758367" cy="1725406"/>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1" name="直線矢印コネクタ 200">
            <a:extLst>
              <a:ext uri="{FF2B5EF4-FFF2-40B4-BE49-F238E27FC236}">
                <a16:creationId xmlns:a16="http://schemas.microsoft.com/office/drawing/2014/main" id="{DBDAE15C-E849-4CF8-BDE2-FC8F24441644}"/>
              </a:ext>
            </a:extLst>
          </p:cNvPr>
          <p:cNvCxnSpPr>
            <a:cxnSpLocks/>
            <a:stCxn id="110" idx="3"/>
            <a:endCxn id="53" idx="1"/>
          </p:cNvCxnSpPr>
          <p:nvPr/>
        </p:nvCxnSpPr>
        <p:spPr>
          <a:xfrm>
            <a:off x="5764164" y="3151244"/>
            <a:ext cx="704545" cy="1603322"/>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4" name="直線矢印コネクタ 203">
            <a:extLst>
              <a:ext uri="{FF2B5EF4-FFF2-40B4-BE49-F238E27FC236}">
                <a16:creationId xmlns:a16="http://schemas.microsoft.com/office/drawing/2014/main" id="{F5764914-8685-427D-B187-44AB25C62535}"/>
              </a:ext>
            </a:extLst>
          </p:cNvPr>
          <p:cNvCxnSpPr>
            <a:cxnSpLocks/>
            <a:endCxn id="53" idx="1"/>
          </p:cNvCxnSpPr>
          <p:nvPr/>
        </p:nvCxnSpPr>
        <p:spPr>
          <a:xfrm flipV="1">
            <a:off x="5761370" y="4754567"/>
            <a:ext cx="707339" cy="586069"/>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9" name="直線矢印コネクタ 208">
            <a:extLst>
              <a:ext uri="{FF2B5EF4-FFF2-40B4-BE49-F238E27FC236}">
                <a16:creationId xmlns:a16="http://schemas.microsoft.com/office/drawing/2014/main" id="{249A7523-86D0-4AEF-8333-958C9EE23985}"/>
              </a:ext>
            </a:extLst>
          </p:cNvPr>
          <p:cNvCxnSpPr>
            <a:cxnSpLocks/>
            <a:stCxn id="112" idx="3"/>
            <a:endCxn id="53" idx="1"/>
          </p:cNvCxnSpPr>
          <p:nvPr/>
        </p:nvCxnSpPr>
        <p:spPr>
          <a:xfrm flipV="1">
            <a:off x="5760788" y="4754567"/>
            <a:ext cx="707920" cy="862523"/>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8" name="直線矢印コネクタ 227">
            <a:extLst>
              <a:ext uri="{FF2B5EF4-FFF2-40B4-BE49-F238E27FC236}">
                <a16:creationId xmlns:a16="http://schemas.microsoft.com/office/drawing/2014/main" id="{BC957B02-9DCC-4DF3-AD7E-97F31601F055}"/>
              </a:ext>
            </a:extLst>
          </p:cNvPr>
          <p:cNvCxnSpPr>
            <a:cxnSpLocks/>
            <a:endCxn id="106" idx="1"/>
          </p:cNvCxnSpPr>
          <p:nvPr/>
        </p:nvCxnSpPr>
        <p:spPr>
          <a:xfrm>
            <a:off x="5801279" y="5105320"/>
            <a:ext cx="707339" cy="840972"/>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9" name="直線矢印コネクタ 258">
            <a:extLst>
              <a:ext uri="{FF2B5EF4-FFF2-40B4-BE49-F238E27FC236}">
                <a16:creationId xmlns:a16="http://schemas.microsoft.com/office/drawing/2014/main" id="{AEE03C47-0C39-499F-8AB3-DE1BB021B540}"/>
              </a:ext>
            </a:extLst>
          </p:cNvPr>
          <p:cNvCxnSpPr>
            <a:cxnSpLocks/>
            <a:endCxn id="53" idx="1"/>
          </p:cNvCxnSpPr>
          <p:nvPr/>
        </p:nvCxnSpPr>
        <p:spPr>
          <a:xfrm>
            <a:off x="5753044" y="4253146"/>
            <a:ext cx="715664" cy="501421"/>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直線矢印コネクタ 260">
            <a:extLst>
              <a:ext uri="{FF2B5EF4-FFF2-40B4-BE49-F238E27FC236}">
                <a16:creationId xmlns:a16="http://schemas.microsoft.com/office/drawing/2014/main" id="{5BCBEB55-73CF-4141-865F-4AF7CA42B89E}"/>
              </a:ext>
            </a:extLst>
          </p:cNvPr>
          <p:cNvCxnSpPr>
            <a:cxnSpLocks/>
            <a:endCxn id="105" idx="1"/>
          </p:cNvCxnSpPr>
          <p:nvPr/>
        </p:nvCxnSpPr>
        <p:spPr>
          <a:xfrm flipV="1">
            <a:off x="5761369" y="3306667"/>
            <a:ext cx="702662" cy="203396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2" name="正方形/長方形 51">
            <a:extLst>
              <a:ext uri="{FF2B5EF4-FFF2-40B4-BE49-F238E27FC236}">
                <a16:creationId xmlns:a16="http://schemas.microsoft.com/office/drawing/2014/main" id="{8CB894DF-ECE6-4D15-A87F-74F9D04D4A66}"/>
              </a:ext>
            </a:extLst>
          </p:cNvPr>
          <p:cNvSpPr/>
          <p:nvPr/>
        </p:nvSpPr>
        <p:spPr bwMode="auto">
          <a:xfrm>
            <a:off x="6464032" y="2050630"/>
            <a:ext cx="1112946" cy="632907"/>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fontScale="92500" lnSpcReduction="10000"/>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適正体重維持者</a:t>
            </a:r>
            <a:endParaRPr lang="en-US" altLang="ja-JP" sz="1400" dirty="0">
              <a:latin typeface="源ノ角ゴシック Bold" panose="020B0800000000000000" pitchFamily="34" charset="-128"/>
              <a:ea typeface="源ノ角ゴシック Bold" panose="020B0800000000000000" pitchFamily="34" charset="-128"/>
            </a:endParaRPr>
          </a:p>
          <a:p>
            <a:pPr algn="ctr"/>
            <a:r>
              <a:rPr lang="ja-JP" altLang="en-US" sz="1400" dirty="0">
                <a:latin typeface="源ノ角ゴシック Bold" panose="020B0800000000000000" pitchFamily="34" charset="-128"/>
                <a:ea typeface="源ノ角ゴシック Bold" panose="020B0800000000000000" pitchFamily="34" charset="-128"/>
              </a:rPr>
              <a:t>割合の増加</a:t>
            </a:r>
            <a:endParaRPr lang="en-US" altLang="ja-JP" sz="1400" dirty="0">
              <a:latin typeface="源ノ角ゴシック Bold" panose="020B0800000000000000" pitchFamily="34" charset="-128"/>
              <a:ea typeface="源ノ角ゴシック Bold" panose="020B0800000000000000" pitchFamily="34" charset="-128"/>
            </a:endParaRPr>
          </a:p>
        </p:txBody>
      </p:sp>
      <p:grpSp>
        <p:nvGrpSpPr>
          <p:cNvPr id="13" name="グループ化 12">
            <a:extLst>
              <a:ext uri="{FF2B5EF4-FFF2-40B4-BE49-F238E27FC236}">
                <a16:creationId xmlns:a16="http://schemas.microsoft.com/office/drawing/2014/main" id="{888ABDBF-E7D0-40D5-BA62-DB6A27A066B6}"/>
              </a:ext>
            </a:extLst>
          </p:cNvPr>
          <p:cNvGrpSpPr/>
          <p:nvPr/>
        </p:nvGrpSpPr>
        <p:grpSpPr>
          <a:xfrm>
            <a:off x="6464031" y="2848372"/>
            <a:ext cx="1131872" cy="1076219"/>
            <a:chOff x="5970320" y="2591900"/>
            <a:chExt cx="1529268" cy="727532"/>
          </a:xfrm>
        </p:grpSpPr>
        <p:sp>
          <p:nvSpPr>
            <p:cNvPr id="105" name="正方形/長方形 104">
              <a:extLst>
                <a:ext uri="{FF2B5EF4-FFF2-40B4-BE49-F238E27FC236}">
                  <a16:creationId xmlns:a16="http://schemas.microsoft.com/office/drawing/2014/main" id="{19ED6C5A-01B4-486D-8A74-89A29AF96072}"/>
                </a:ext>
              </a:extLst>
            </p:cNvPr>
            <p:cNvSpPr/>
            <p:nvPr/>
          </p:nvSpPr>
          <p:spPr bwMode="auto">
            <a:xfrm>
              <a:off x="5970320" y="2591900"/>
              <a:ext cx="1450397" cy="619622"/>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fontScale="77500" lnSpcReduction="20000"/>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400" dirty="0">
                  <a:latin typeface="源ノ角ゴシック Bold" panose="020B0800000000000000" pitchFamily="34" charset="-128"/>
                  <a:ea typeface="源ノ角ゴシック Bold" panose="020B0800000000000000" pitchFamily="34" charset="-128"/>
                </a:rPr>
                <a:t>高ストレス者比率・</a:t>
              </a:r>
              <a:endParaRPr lang="en-US" altLang="ja-JP" sz="1400" dirty="0">
                <a:latin typeface="源ノ角ゴシック Bold" panose="020B0800000000000000" pitchFamily="34" charset="-128"/>
                <a:ea typeface="源ノ角ゴシック Bold" panose="020B0800000000000000" pitchFamily="34" charset="-128"/>
              </a:endParaRPr>
            </a:p>
            <a:p>
              <a:pPr algn="ctr"/>
              <a:r>
                <a:rPr lang="ja-JP" altLang="en-US" sz="1400" dirty="0">
                  <a:latin typeface="源ノ角ゴシック Bold" panose="020B0800000000000000" pitchFamily="34" charset="-128"/>
                  <a:ea typeface="源ノ角ゴシック Bold" panose="020B0800000000000000" pitchFamily="34" charset="-128"/>
                </a:rPr>
                <a:t>ストレスによる</a:t>
              </a:r>
              <a:endParaRPr lang="en-US" altLang="ja-JP" sz="1400" dirty="0">
                <a:latin typeface="源ノ角ゴシック Bold" panose="020B0800000000000000" pitchFamily="34" charset="-128"/>
                <a:ea typeface="源ノ角ゴシック Bold" panose="020B0800000000000000" pitchFamily="34" charset="-128"/>
              </a:endParaRPr>
            </a:p>
            <a:p>
              <a:pPr algn="ctr"/>
              <a:r>
                <a:rPr lang="ja-JP" altLang="en-US" sz="1400" dirty="0">
                  <a:latin typeface="源ノ角ゴシック Bold" panose="020B0800000000000000" pitchFamily="34" charset="-128"/>
                  <a:ea typeface="源ノ角ゴシック Bold" panose="020B0800000000000000" pitchFamily="34" charset="-128"/>
                </a:rPr>
                <a:t>休職者比率の低下</a:t>
              </a:r>
              <a:endParaRPr lang="en-US" altLang="ja-JP" sz="1400" dirty="0">
                <a:latin typeface="源ノ角ゴシック Bold" panose="020B0800000000000000" pitchFamily="34" charset="-128"/>
                <a:ea typeface="源ノ角ゴシック Bold" panose="020B0800000000000000" pitchFamily="34" charset="-128"/>
              </a:endParaRPr>
            </a:p>
          </p:txBody>
        </p:sp>
        <p:sp>
          <p:nvSpPr>
            <p:cNvPr id="267" name="四角形: 角を丸くする 266">
              <a:extLst>
                <a:ext uri="{FF2B5EF4-FFF2-40B4-BE49-F238E27FC236}">
                  <a16:creationId xmlns:a16="http://schemas.microsoft.com/office/drawing/2014/main" id="{A408CB99-85DB-4E99-8F60-8150A7D1646C}"/>
                </a:ext>
              </a:extLst>
            </p:cNvPr>
            <p:cNvSpPr/>
            <p:nvPr/>
          </p:nvSpPr>
          <p:spPr>
            <a:xfrm>
              <a:off x="6266486" y="3149580"/>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t>FB</a:t>
              </a:r>
              <a:r>
                <a:rPr lang="ja-JP" altLang="en-US" sz="900" dirty="0"/>
                <a:t>シート</a:t>
              </a:r>
              <a:r>
                <a:rPr lang="en-US" altLang="ja-JP" sz="900" dirty="0"/>
                <a:t>P16</a:t>
              </a:r>
              <a:r>
                <a:rPr lang="ja-JP" altLang="en-US" sz="900" dirty="0"/>
                <a:t> </a:t>
              </a:r>
            </a:p>
          </p:txBody>
        </p:sp>
      </p:grpSp>
      <p:grpSp>
        <p:nvGrpSpPr>
          <p:cNvPr id="4" name="グループ化 3">
            <a:extLst>
              <a:ext uri="{FF2B5EF4-FFF2-40B4-BE49-F238E27FC236}">
                <a16:creationId xmlns:a16="http://schemas.microsoft.com/office/drawing/2014/main" id="{36BD25F8-3CAC-49C1-A2A2-8042A10FB0B3}"/>
              </a:ext>
            </a:extLst>
          </p:cNvPr>
          <p:cNvGrpSpPr/>
          <p:nvPr/>
        </p:nvGrpSpPr>
        <p:grpSpPr>
          <a:xfrm>
            <a:off x="7958094" y="4879008"/>
            <a:ext cx="1357030" cy="813351"/>
            <a:chOff x="7600004" y="4865579"/>
            <a:chExt cx="1682974" cy="813351"/>
          </a:xfrm>
        </p:grpSpPr>
        <p:sp>
          <p:nvSpPr>
            <p:cNvPr id="42" name="正方形/長方形 41">
              <a:extLst>
                <a:ext uri="{FF2B5EF4-FFF2-40B4-BE49-F238E27FC236}">
                  <a16:creationId xmlns:a16="http://schemas.microsoft.com/office/drawing/2014/main" id="{003D035D-748C-4F40-9419-DFC65876BBD8}"/>
                </a:ext>
              </a:extLst>
            </p:cNvPr>
            <p:cNvSpPr/>
            <p:nvPr/>
          </p:nvSpPr>
          <p:spPr bwMode="auto">
            <a:xfrm>
              <a:off x="7600004" y="4865579"/>
              <a:ext cx="1585147" cy="728425"/>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ワークエンゲイジメント</a:t>
              </a:r>
              <a:endParaRPr lang="en-US" altLang="ja-JP" sz="1400" dirty="0">
                <a:latin typeface="源ノ角ゴシック Bold" panose="020B0800000000000000" pitchFamily="34" charset="-128"/>
                <a:ea typeface="源ノ角ゴシック Bold" panose="020B0800000000000000" pitchFamily="34" charset="-128"/>
              </a:endParaRPr>
            </a:p>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向上</a:t>
              </a:r>
            </a:p>
          </p:txBody>
        </p:sp>
        <p:sp>
          <p:nvSpPr>
            <p:cNvPr id="271" name="四角形: 角を丸くする 270">
              <a:extLst>
                <a:ext uri="{FF2B5EF4-FFF2-40B4-BE49-F238E27FC236}">
                  <a16:creationId xmlns:a16="http://schemas.microsoft.com/office/drawing/2014/main" id="{31C6DD70-7C6E-47A5-A699-2C006457A656}"/>
                </a:ext>
              </a:extLst>
            </p:cNvPr>
            <p:cNvSpPr/>
            <p:nvPr/>
          </p:nvSpPr>
          <p:spPr>
            <a:xfrm>
              <a:off x="8049876" y="5509078"/>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t>FB</a:t>
              </a:r>
              <a:r>
                <a:rPr lang="ja-JP" altLang="en-US" sz="900" dirty="0"/>
                <a:t>シート</a:t>
              </a:r>
              <a:r>
                <a:rPr lang="en-US" altLang="ja-JP" sz="900" dirty="0"/>
                <a:t>P18</a:t>
              </a:r>
              <a:r>
                <a:rPr lang="ja-JP" altLang="en-US" sz="900" dirty="0"/>
                <a:t> </a:t>
              </a:r>
            </a:p>
          </p:txBody>
        </p:sp>
      </p:grpSp>
      <p:grpSp>
        <p:nvGrpSpPr>
          <p:cNvPr id="3" name="グループ化 2">
            <a:extLst>
              <a:ext uri="{FF2B5EF4-FFF2-40B4-BE49-F238E27FC236}">
                <a16:creationId xmlns:a16="http://schemas.microsoft.com/office/drawing/2014/main" id="{7F8C226C-2FA1-4A84-BE7E-D2964C8762F2}"/>
              </a:ext>
            </a:extLst>
          </p:cNvPr>
          <p:cNvGrpSpPr/>
          <p:nvPr/>
        </p:nvGrpSpPr>
        <p:grpSpPr>
          <a:xfrm>
            <a:off x="7902642" y="3401485"/>
            <a:ext cx="1383293" cy="864769"/>
            <a:chOff x="7589714" y="3480321"/>
            <a:chExt cx="1609716" cy="723505"/>
          </a:xfrm>
        </p:grpSpPr>
        <p:sp>
          <p:nvSpPr>
            <p:cNvPr id="41" name="正方形/長方形 40">
              <a:extLst>
                <a:ext uri="{FF2B5EF4-FFF2-40B4-BE49-F238E27FC236}">
                  <a16:creationId xmlns:a16="http://schemas.microsoft.com/office/drawing/2014/main" id="{3A580438-4849-4DD0-A683-84C2FA8DE17C}"/>
                </a:ext>
              </a:extLst>
            </p:cNvPr>
            <p:cNvSpPr/>
            <p:nvPr/>
          </p:nvSpPr>
          <p:spPr bwMode="auto">
            <a:xfrm>
              <a:off x="7589714" y="3480321"/>
              <a:ext cx="1585147" cy="632907"/>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プレゼンティーイズム</a:t>
              </a:r>
              <a:endParaRPr lang="en-US" altLang="ja-JP" sz="1400" dirty="0">
                <a:latin typeface="源ノ角ゴシック Bold" panose="020B0800000000000000" pitchFamily="34" charset="-128"/>
                <a:ea typeface="源ノ角ゴシック Bold" panose="020B0800000000000000" pitchFamily="34" charset="-128"/>
              </a:endParaRPr>
            </a:p>
            <a:p>
              <a:pPr algn="ctr">
                <a:lnSpc>
                  <a:spcPct val="80000"/>
                </a:lnSpc>
              </a:pPr>
              <a:r>
                <a:rPr lang="ja-JP" altLang="en-US" sz="1400" dirty="0">
                  <a:latin typeface="源ノ角ゴシック Bold" panose="020B0800000000000000" pitchFamily="34" charset="-128"/>
                  <a:ea typeface="源ノ角ゴシック Bold" panose="020B0800000000000000" pitchFamily="34" charset="-128"/>
                </a:rPr>
                <a:t>低減</a:t>
              </a:r>
            </a:p>
          </p:txBody>
        </p:sp>
        <p:sp>
          <p:nvSpPr>
            <p:cNvPr id="273" name="四角形: 角を丸くする 272">
              <a:extLst>
                <a:ext uri="{FF2B5EF4-FFF2-40B4-BE49-F238E27FC236}">
                  <a16:creationId xmlns:a16="http://schemas.microsoft.com/office/drawing/2014/main" id="{A9A989F6-BEED-4787-BDAE-493783B6B6FD}"/>
                </a:ext>
              </a:extLst>
            </p:cNvPr>
            <p:cNvSpPr/>
            <p:nvPr/>
          </p:nvSpPr>
          <p:spPr>
            <a:xfrm>
              <a:off x="7966328" y="4033974"/>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t>FB</a:t>
              </a:r>
              <a:r>
                <a:rPr lang="ja-JP" altLang="en-US" sz="900" dirty="0"/>
                <a:t>シート</a:t>
              </a:r>
              <a:r>
                <a:rPr lang="en-US" altLang="ja-JP" sz="900" dirty="0"/>
                <a:t>P14</a:t>
              </a:r>
              <a:r>
                <a:rPr lang="ja-JP" altLang="en-US" sz="900" dirty="0"/>
                <a:t> </a:t>
              </a:r>
            </a:p>
          </p:txBody>
        </p:sp>
      </p:grpSp>
      <p:sp>
        <p:nvSpPr>
          <p:cNvPr id="275" name="四角形: 角を丸くする 274">
            <a:extLst>
              <a:ext uri="{FF2B5EF4-FFF2-40B4-BE49-F238E27FC236}">
                <a16:creationId xmlns:a16="http://schemas.microsoft.com/office/drawing/2014/main" id="{458A7510-C14F-4245-9633-A4705EF9F3D3}"/>
              </a:ext>
            </a:extLst>
          </p:cNvPr>
          <p:cNvSpPr/>
          <p:nvPr/>
        </p:nvSpPr>
        <p:spPr>
          <a:xfrm>
            <a:off x="4315649" y="2387978"/>
            <a:ext cx="1487515" cy="182419"/>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t>健保の事業所診断カルテ </a:t>
            </a:r>
          </a:p>
        </p:txBody>
      </p:sp>
      <p:sp>
        <p:nvSpPr>
          <p:cNvPr id="279" name="四角形: 角を丸くする 278">
            <a:extLst>
              <a:ext uri="{FF2B5EF4-FFF2-40B4-BE49-F238E27FC236}">
                <a16:creationId xmlns:a16="http://schemas.microsoft.com/office/drawing/2014/main" id="{45FF4788-0E90-41B0-BC23-0C768BB5C6A1}"/>
              </a:ext>
            </a:extLst>
          </p:cNvPr>
          <p:cNvSpPr/>
          <p:nvPr/>
        </p:nvSpPr>
        <p:spPr>
          <a:xfrm>
            <a:off x="4342046" y="6000942"/>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t>FB</a:t>
            </a:r>
            <a:r>
              <a:rPr lang="ja-JP" altLang="en-US" sz="900" dirty="0"/>
              <a:t>シート</a:t>
            </a:r>
            <a:r>
              <a:rPr lang="en-US" altLang="ja-JP" sz="900" dirty="0"/>
              <a:t>P40</a:t>
            </a:r>
            <a:r>
              <a:rPr lang="ja-JP" altLang="en-US" sz="900" dirty="0"/>
              <a:t>  </a:t>
            </a:r>
          </a:p>
        </p:txBody>
      </p:sp>
      <p:sp>
        <p:nvSpPr>
          <p:cNvPr id="107" name="四角形: 角を丸くする 106">
            <a:extLst>
              <a:ext uri="{FF2B5EF4-FFF2-40B4-BE49-F238E27FC236}">
                <a16:creationId xmlns:a16="http://schemas.microsoft.com/office/drawing/2014/main" id="{FB296338-392C-4357-A299-E0062F0CC2C4}"/>
              </a:ext>
            </a:extLst>
          </p:cNvPr>
          <p:cNvSpPr/>
          <p:nvPr/>
        </p:nvSpPr>
        <p:spPr>
          <a:xfrm>
            <a:off x="4571118" y="4469256"/>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t>経年評価表 </a:t>
            </a:r>
          </a:p>
        </p:txBody>
      </p:sp>
      <p:grpSp>
        <p:nvGrpSpPr>
          <p:cNvPr id="2" name="グループ化 1">
            <a:extLst>
              <a:ext uri="{FF2B5EF4-FFF2-40B4-BE49-F238E27FC236}">
                <a16:creationId xmlns:a16="http://schemas.microsoft.com/office/drawing/2014/main" id="{36B6A3BC-90A9-4396-B6D8-D1DB1DCCB656}"/>
              </a:ext>
            </a:extLst>
          </p:cNvPr>
          <p:cNvGrpSpPr/>
          <p:nvPr/>
        </p:nvGrpSpPr>
        <p:grpSpPr>
          <a:xfrm>
            <a:off x="7863577" y="2126278"/>
            <a:ext cx="1542755" cy="991635"/>
            <a:chOff x="7589714" y="1906350"/>
            <a:chExt cx="1671282" cy="991635"/>
          </a:xfrm>
        </p:grpSpPr>
        <p:sp>
          <p:nvSpPr>
            <p:cNvPr id="40" name="正方形/長方形 39">
              <a:extLst>
                <a:ext uri="{FF2B5EF4-FFF2-40B4-BE49-F238E27FC236}">
                  <a16:creationId xmlns:a16="http://schemas.microsoft.com/office/drawing/2014/main" id="{C640D77A-AE2A-4084-A6BE-BA4B58022B3B}"/>
                </a:ext>
              </a:extLst>
            </p:cNvPr>
            <p:cNvSpPr/>
            <p:nvPr/>
          </p:nvSpPr>
          <p:spPr bwMode="auto">
            <a:xfrm>
              <a:off x="7589714" y="1906350"/>
              <a:ext cx="1595437" cy="745100"/>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sz="1200" dirty="0">
                  <a:latin typeface="源ノ角ゴシック Bold" panose="020B0800000000000000" pitchFamily="34" charset="-128"/>
                  <a:ea typeface="源ノ角ゴシック Bold" panose="020B0800000000000000" pitchFamily="34" charset="-128"/>
                </a:rPr>
                <a:t>アブセンティーイズム</a:t>
              </a:r>
              <a:endParaRPr lang="en-US" altLang="ja-JP" sz="1200" dirty="0">
                <a:latin typeface="源ノ角ゴシック Bold" panose="020B0800000000000000" pitchFamily="34" charset="-128"/>
                <a:ea typeface="源ノ角ゴシック Bold" panose="020B0800000000000000" pitchFamily="34" charset="-128"/>
              </a:endParaRPr>
            </a:p>
            <a:p>
              <a:pPr algn="ctr">
                <a:lnSpc>
                  <a:spcPct val="80000"/>
                </a:lnSpc>
              </a:pPr>
              <a:r>
                <a:rPr lang="ja-JP" altLang="en-US" sz="1200" dirty="0">
                  <a:latin typeface="源ノ角ゴシック Bold" panose="020B0800000000000000" pitchFamily="34" charset="-128"/>
                  <a:ea typeface="源ノ角ゴシック Bold" panose="020B0800000000000000" pitchFamily="34" charset="-128"/>
                </a:rPr>
                <a:t>低減</a:t>
              </a:r>
              <a:endParaRPr lang="en-US" altLang="ja-JP" sz="1200" dirty="0">
                <a:latin typeface="源ノ角ゴシック Bold" panose="020B0800000000000000" pitchFamily="34" charset="-128"/>
                <a:ea typeface="源ノ角ゴシック Bold" panose="020B0800000000000000" pitchFamily="34" charset="-128"/>
              </a:endParaRPr>
            </a:p>
          </p:txBody>
        </p:sp>
        <p:sp>
          <p:nvSpPr>
            <p:cNvPr id="272" name="四角形: 角を丸くする 271">
              <a:extLst>
                <a:ext uri="{FF2B5EF4-FFF2-40B4-BE49-F238E27FC236}">
                  <a16:creationId xmlns:a16="http://schemas.microsoft.com/office/drawing/2014/main" id="{2EDF2BD2-E931-41C0-809C-2EC94B5BEB50}"/>
                </a:ext>
              </a:extLst>
            </p:cNvPr>
            <p:cNvSpPr/>
            <p:nvPr/>
          </p:nvSpPr>
          <p:spPr>
            <a:xfrm>
              <a:off x="8027894" y="2518097"/>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t>FB</a:t>
              </a:r>
              <a:r>
                <a:rPr lang="ja-JP" altLang="en-US" sz="900" dirty="0"/>
                <a:t>シート</a:t>
              </a:r>
              <a:r>
                <a:rPr lang="en-US" altLang="ja-JP" sz="900" dirty="0"/>
                <a:t>P13</a:t>
              </a:r>
              <a:r>
                <a:rPr lang="ja-JP" altLang="en-US" sz="900" dirty="0"/>
                <a:t> </a:t>
              </a:r>
            </a:p>
          </p:txBody>
        </p:sp>
        <p:sp>
          <p:nvSpPr>
            <p:cNvPr id="146" name="四角形: 角を丸くする 145">
              <a:extLst>
                <a:ext uri="{FF2B5EF4-FFF2-40B4-BE49-F238E27FC236}">
                  <a16:creationId xmlns:a16="http://schemas.microsoft.com/office/drawing/2014/main" id="{FB3261AE-A161-435D-B35A-229779F77E4E}"/>
                </a:ext>
              </a:extLst>
            </p:cNvPr>
            <p:cNvSpPr/>
            <p:nvPr/>
          </p:nvSpPr>
          <p:spPr>
            <a:xfrm>
              <a:off x="8027894" y="2728133"/>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t>経年比較表 </a:t>
              </a:r>
            </a:p>
          </p:txBody>
        </p:sp>
      </p:grpSp>
      <p:sp>
        <p:nvSpPr>
          <p:cNvPr id="147" name="四角形: 角を丸くする 146">
            <a:extLst>
              <a:ext uri="{FF2B5EF4-FFF2-40B4-BE49-F238E27FC236}">
                <a16:creationId xmlns:a16="http://schemas.microsoft.com/office/drawing/2014/main" id="{0695B5E2-2D70-4B2E-9063-792D62AB3C60}"/>
              </a:ext>
            </a:extLst>
          </p:cNvPr>
          <p:cNvSpPr/>
          <p:nvPr/>
        </p:nvSpPr>
        <p:spPr>
          <a:xfrm>
            <a:off x="4357973" y="6243760"/>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t>経年評価表 </a:t>
            </a:r>
          </a:p>
        </p:txBody>
      </p:sp>
      <p:grpSp>
        <p:nvGrpSpPr>
          <p:cNvPr id="12" name="グループ化 11">
            <a:extLst>
              <a:ext uri="{FF2B5EF4-FFF2-40B4-BE49-F238E27FC236}">
                <a16:creationId xmlns:a16="http://schemas.microsoft.com/office/drawing/2014/main" id="{A3859B0C-EF5B-4ADD-8D35-040F3B3A8B54}"/>
              </a:ext>
            </a:extLst>
          </p:cNvPr>
          <p:cNvGrpSpPr/>
          <p:nvPr/>
        </p:nvGrpSpPr>
        <p:grpSpPr>
          <a:xfrm>
            <a:off x="6468708" y="4438113"/>
            <a:ext cx="1233102" cy="913519"/>
            <a:chOff x="5974997" y="3535567"/>
            <a:chExt cx="1540196" cy="913519"/>
          </a:xfrm>
        </p:grpSpPr>
        <p:sp>
          <p:nvSpPr>
            <p:cNvPr id="53" name="正方形/長方形 52">
              <a:extLst>
                <a:ext uri="{FF2B5EF4-FFF2-40B4-BE49-F238E27FC236}">
                  <a16:creationId xmlns:a16="http://schemas.microsoft.com/office/drawing/2014/main" id="{004E5CFD-E0A4-488F-B270-A5FC373DA4BC}"/>
                </a:ext>
              </a:extLst>
            </p:cNvPr>
            <p:cNvSpPr/>
            <p:nvPr/>
          </p:nvSpPr>
          <p:spPr bwMode="auto">
            <a:xfrm>
              <a:off x="5974997" y="3535567"/>
              <a:ext cx="1441043" cy="632907"/>
            </a:xfrm>
            <a:prstGeom prst="rect">
              <a:avLst/>
            </a:prstGeom>
            <a:solidFill>
              <a:sysClr val="window" lastClr="FFFFFF"/>
            </a:solidFill>
            <a:ln w="12700">
              <a:solidFill>
                <a:schemeClr val="bg1">
                  <a:lumMod val="65000"/>
                </a:schemeClr>
              </a:solidFill>
              <a:miter lim="800000"/>
              <a:headEnd/>
              <a:tailEnd/>
            </a:ln>
            <a:effectLst/>
          </p:spPr>
          <p:txBody>
            <a:bodyPr wrap="square" rtlCol="0" anchor="ctr">
              <a:norm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ja-JP" altLang="en-US" dirty="0">
                  <a:latin typeface="源ノ角ゴシック Bold" panose="020B0800000000000000" pitchFamily="34" charset="-128"/>
                  <a:ea typeface="源ノ角ゴシック Bold" panose="020B0800000000000000" pitchFamily="34" charset="-128"/>
                </a:rPr>
                <a:t>主観的健康観の</a:t>
              </a:r>
              <a:endParaRPr lang="en-US" altLang="ja-JP" dirty="0">
                <a:latin typeface="源ノ角ゴシック Bold" panose="020B0800000000000000" pitchFamily="34" charset="-128"/>
                <a:ea typeface="源ノ角ゴシック Bold" panose="020B0800000000000000" pitchFamily="34" charset="-128"/>
              </a:endParaRPr>
            </a:p>
            <a:p>
              <a:pPr algn="ctr">
                <a:lnSpc>
                  <a:spcPct val="80000"/>
                </a:lnSpc>
              </a:pPr>
              <a:r>
                <a:rPr lang="ja-JP" altLang="en-US" dirty="0">
                  <a:latin typeface="源ノ角ゴシック Bold" panose="020B0800000000000000" pitchFamily="34" charset="-128"/>
                  <a:ea typeface="源ノ角ゴシック Bold" panose="020B0800000000000000" pitchFamily="34" charset="-128"/>
                </a:rPr>
                <a:t>改善</a:t>
              </a:r>
            </a:p>
          </p:txBody>
        </p:sp>
        <p:sp>
          <p:nvSpPr>
            <p:cNvPr id="268" name="四角形: 角を丸くする 267">
              <a:extLst>
                <a:ext uri="{FF2B5EF4-FFF2-40B4-BE49-F238E27FC236}">
                  <a16:creationId xmlns:a16="http://schemas.microsoft.com/office/drawing/2014/main" id="{9E4C924D-78BD-4193-8ED1-3793C8677BD4}"/>
                </a:ext>
              </a:extLst>
            </p:cNvPr>
            <p:cNvSpPr/>
            <p:nvPr/>
          </p:nvSpPr>
          <p:spPr>
            <a:xfrm>
              <a:off x="6282091" y="4083547"/>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t>FB</a:t>
              </a:r>
              <a:r>
                <a:rPr lang="ja-JP" altLang="en-US" sz="900" dirty="0"/>
                <a:t>シート</a:t>
              </a:r>
              <a:r>
                <a:rPr lang="en-US" altLang="ja-JP" sz="900" dirty="0"/>
                <a:t>P9</a:t>
              </a:r>
              <a:r>
                <a:rPr lang="ja-JP" altLang="en-US" sz="900" dirty="0"/>
                <a:t> </a:t>
              </a:r>
            </a:p>
          </p:txBody>
        </p:sp>
        <p:sp>
          <p:nvSpPr>
            <p:cNvPr id="148" name="四角形: 角を丸くする 147">
              <a:extLst>
                <a:ext uri="{FF2B5EF4-FFF2-40B4-BE49-F238E27FC236}">
                  <a16:creationId xmlns:a16="http://schemas.microsoft.com/office/drawing/2014/main" id="{3D6EF77B-5BD8-4C2E-9BE7-4C83B905979B}"/>
                </a:ext>
              </a:extLst>
            </p:cNvPr>
            <p:cNvSpPr/>
            <p:nvPr/>
          </p:nvSpPr>
          <p:spPr>
            <a:xfrm>
              <a:off x="6282091" y="4279234"/>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t>経年比較表 </a:t>
              </a:r>
            </a:p>
          </p:txBody>
        </p:sp>
      </p:grpSp>
      <p:cxnSp>
        <p:nvCxnSpPr>
          <p:cNvPr id="151" name="直線矢印コネクタ 150">
            <a:extLst>
              <a:ext uri="{FF2B5EF4-FFF2-40B4-BE49-F238E27FC236}">
                <a16:creationId xmlns:a16="http://schemas.microsoft.com/office/drawing/2014/main" id="{0A1F95C8-DCDB-412E-B52F-A3403EC5904D}"/>
              </a:ext>
            </a:extLst>
          </p:cNvPr>
          <p:cNvCxnSpPr>
            <a:cxnSpLocks/>
            <a:stCxn id="82" idx="3"/>
            <a:endCxn id="110" idx="1"/>
          </p:cNvCxnSpPr>
          <p:nvPr/>
        </p:nvCxnSpPr>
        <p:spPr>
          <a:xfrm>
            <a:off x="3536745" y="2961608"/>
            <a:ext cx="739904" cy="189636"/>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5" name="四角形: 角を丸くする 154">
            <a:extLst>
              <a:ext uri="{FF2B5EF4-FFF2-40B4-BE49-F238E27FC236}">
                <a16:creationId xmlns:a16="http://schemas.microsoft.com/office/drawing/2014/main" id="{7819DC67-0E71-4B93-BF9F-FEEDCE0A3E98}"/>
              </a:ext>
            </a:extLst>
          </p:cNvPr>
          <p:cNvSpPr/>
          <p:nvPr/>
        </p:nvSpPr>
        <p:spPr>
          <a:xfrm>
            <a:off x="4571118" y="4663223"/>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t>FB</a:t>
            </a:r>
            <a:r>
              <a:rPr lang="ja-JP" altLang="en-US" sz="900" dirty="0"/>
              <a:t>シート</a:t>
            </a:r>
            <a:r>
              <a:rPr lang="en-US" altLang="ja-JP" sz="900" dirty="0"/>
              <a:t>P7</a:t>
            </a:r>
            <a:r>
              <a:rPr lang="ja-JP" altLang="en-US" sz="900" dirty="0"/>
              <a:t>  </a:t>
            </a:r>
          </a:p>
        </p:txBody>
      </p:sp>
      <p:sp>
        <p:nvSpPr>
          <p:cNvPr id="156" name="四角形: 角を丸くする 155">
            <a:extLst>
              <a:ext uri="{FF2B5EF4-FFF2-40B4-BE49-F238E27FC236}">
                <a16:creationId xmlns:a16="http://schemas.microsoft.com/office/drawing/2014/main" id="{6D954CCB-45EF-446D-B5F4-4B59667519B1}"/>
              </a:ext>
            </a:extLst>
          </p:cNvPr>
          <p:cNvSpPr/>
          <p:nvPr/>
        </p:nvSpPr>
        <p:spPr>
          <a:xfrm>
            <a:off x="4529664" y="3449100"/>
            <a:ext cx="1233102" cy="169852"/>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a:t>FB</a:t>
            </a:r>
            <a:r>
              <a:rPr lang="ja-JP" altLang="en-US" sz="900" dirty="0"/>
              <a:t>シート</a:t>
            </a:r>
            <a:r>
              <a:rPr lang="en-US" altLang="ja-JP" sz="900" dirty="0"/>
              <a:t>P7</a:t>
            </a:r>
            <a:r>
              <a:rPr lang="ja-JP" altLang="en-US" sz="900" dirty="0"/>
              <a:t>  </a:t>
            </a:r>
          </a:p>
        </p:txBody>
      </p:sp>
      <p:sp>
        <p:nvSpPr>
          <p:cNvPr id="98" name="四角形: 角を丸くする 97">
            <a:extLst>
              <a:ext uri="{FF2B5EF4-FFF2-40B4-BE49-F238E27FC236}">
                <a16:creationId xmlns:a16="http://schemas.microsoft.com/office/drawing/2014/main" id="{1332BE81-EC68-4813-9CFC-D4AB653121C0}"/>
              </a:ext>
            </a:extLst>
          </p:cNvPr>
          <p:cNvSpPr/>
          <p:nvPr/>
        </p:nvSpPr>
        <p:spPr>
          <a:xfrm>
            <a:off x="6639133" y="3952905"/>
            <a:ext cx="1233102" cy="28445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t>ストレスチェック集団分析資料</a:t>
            </a:r>
          </a:p>
        </p:txBody>
      </p:sp>
      <p:sp>
        <p:nvSpPr>
          <p:cNvPr id="14" name="テキスト ボックス 13">
            <a:extLst>
              <a:ext uri="{FF2B5EF4-FFF2-40B4-BE49-F238E27FC236}">
                <a16:creationId xmlns:a16="http://schemas.microsoft.com/office/drawing/2014/main" id="{38D6EF90-2C20-4C04-B1FB-8FA7F997B8D9}"/>
              </a:ext>
            </a:extLst>
          </p:cNvPr>
          <p:cNvSpPr txBox="1"/>
          <p:nvPr/>
        </p:nvSpPr>
        <p:spPr>
          <a:xfrm>
            <a:off x="11606911" y="285155"/>
            <a:ext cx="1523044" cy="307777"/>
          </a:xfrm>
          <a:prstGeom prst="rect">
            <a:avLst/>
          </a:prstGeom>
          <a:noFill/>
        </p:spPr>
        <p:txBody>
          <a:bodyPr wrap="square" rtlCol="0">
            <a:spAutoFit/>
          </a:bodyPr>
          <a:lstStyle/>
          <a:p>
            <a:r>
              <a:rPr lang="en-US" altLang="ja-JP" sz="1400" dirty="0"/>
              <a:t>2025.10.6</a:t>
            </a:r>
            <a:endParaRPr lang="ja-JP" altLang="en-US" sz="1400" dirty="0"/>
          </a:p>
        </p:txBody>
      </p:sp>
      <p:sp>
        <p:nvSpPr>
          <p:cNvPr id="15" name="テキスト ボックス 14">
            <a:extLst>
              <a:ext uri="{FF2B5EF4-FFF2-40B4-BE49-F238E27FC236}">
                <a16:creationId xmlns:a16="http://schemas.microsoft.com/office/drawing/2014/main" id="{20469BF7-A68E-C62E-7F90-E6A20B8F0CF3}"/>
              </a:ext>
            </a:extLst>
          </p:cNvPr>
          <p:cNvSpPr txBox="1"/>
          <p:nvPr/>
        </p:nvSpPr>
        <p:spPr>
          <a:xfrm>
            <a:off x="3973357" y="285155"/>
            <a:ext cx="4946352" cy="743922"/>
          </a:xfrm>
          <a:prstGeom prst="rect">
            <a:avLst/>
          </a:prstGeom>
          <a:noFill/>
        </p:spPr>
        <p:txBody>
          <a:bodyPr wrap="square" rtlCol="0">
            <a:spAutoFit/>
          </a:bodyPr>
          <a:lstStyle/>
          <a:p>
            <a:r>
              <a:rPr lang="ja-JP" altLang="en-US" dirty="0">
                <a:latin typeface="源ノ角ゴシック Bold" panose="020B0800000000000000" pitchFamily="34" charset="-128"/>
                <a:ea typeface="源ノ角ゴシック Bold" panose="020B0800000000000000" pitchFamily="34" charset="-128"/>
              </a:rPr>
              <a:t>㈱金山産業　健康経営推進の戦略マップ</a:t>
            </a:r>
          </a:p>
        </p:txBody>
      </p:sp>
      <p:sp>
        <p:nvSpPr>
          <p:cNvPr id="21" name="テキスト ボックス 6">
            <a:extLst>
              <a:ext uri="{FF2B5EF4-FFF2-40B4-BE49-F238E27FC236}">
                <a16:creationId xmlns:a16="http://schemas.microsoft.com/office/drawing/2014/main" id="{16EC00D4-B9D2-AD2F-F113-93B6FE9E75B0}"/>
              </a:ext>
            </a:extLst>
          </p:cNvPr>
          <p:cNvSpPr txBox="1"/>
          <p:nvPr/>
        </p:nvSpPr>
        <p:spPr>
          <a:xfrm>
            <a:off x="10344203" y="978229"/>
            <a:ext cx="393212" cy="904305"/>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10000"/>
              </a:lnSpc>
              <a:spcAft>
                <a:spcPts val="300"/>
              </a:spcAft>
            </a:pPr>
            <a:r>
              <a:rPr lang="en-US" altLang="ja-JP" sz="1401" b="1" kern="0" dirty="0">
                <a:solidFill>
                  <a:sysClr val="window" lastClr="FFFFFF"/>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KG</a:t>
            </a:r>
          </a:p>
          <a:p>
            <a:pPr algn="ctr">
              <a:lnSpc>
                <a:spcPct val="110000"/>
              </a:lnSpc>
              <a:spcAft>
                <a:spcPts val="300"/>
              </a:spcAft>
            </a:pPr>
            <a:r>
              <a:rPr lang="en-US" altLang="ja-JP" sz="1401" b="1" kern="0" dirty="0">
                <a:solidFill>
                  <a:sysClr val="window" lastClr="FFFFFF"/>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I</a:t>
            </a:r>
            <a:endParaRPr lang="ja-JP" altLang="en-US" sz="1400" dirty="0">
              <a:solidFill>
                <a:schemeClr val="bg1"/>
              </a:solidFill>
              <a:latin typeface="源ノ角ゴシック Bold" panose="020B0800000000000000" pitchFamily="34" charset="-128"/>
              <a:ea typeface="源ノ角ゴシック Bold" panose="020B0800000000000000" pitchFamily="34" charset="-128"/>
            </a:endParaRPr>
          </a:p>
        </p:txBody>
      </p:sp>
      <p:sp>
        <p:nvSpPr>
          <p:cNvPr id="22" name="テキスト ボックス 6">
            <a:extLst>
              <a:ext uri="{FF2B5EF4-FFF2-40B4-BE49-F238E27FC236}">
                <a16:creationId xmlns:a16="http://schemas.microsoft.com/office/drawing/2014/main" id="{CDE68923-3CB2-A057-9085-3D3B94692127}"/>
              </a:ext>
            </a:extLst>
          </p:cNvPr>
          <p:cNvSpPr txBox="1"/>
          <p:nvPr/>
        </p:nvSpPr>
        <p:spPr>
          <a:xfrm>
            <a:off x="10780196" y="982856"/>
            <a:ext cx="783437" cy="904305"/>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10000"/>
              </a:lnSpc>
              <a:spcAft>
                <a:spcPts val="300"/>
              </a:spcAft>
            </a:pPr>
            <a:r>
              <a:rPr lang="ja-JP" altLang="en-US" sz="1401" b="1" kern="0" dirty="0">
                <a:solidFill>
                  <a:sysClr val="window" lastClr="FFFFFF"/>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健康経営目標</a:t>
            </a:r>
            <a:endParaRPr lang="ja-JP" altLang="en-US" sz="1400" dirty="0">
              <a:solidFill>
                <a:schemeClr val="bg1"/>
              </a:solidFill>
              <a:latin typeface="源ノ角ゴシック Bold" panose="020B0800000000000000" pitchFamily="34" charset="-128"/>
              <a:ea typeface="源ノ角ゴシック Bold" panose="020B0800000000000000" pitchFamily="34" charset="-128"/>
            </a:endParaRPr>
          </a:p>
        </p:txBody>
      </p:sp>
      <p:sp>
        <p:nvSpPr>
          <p:cNvPr id="23" name="テキスト ボックス 6">
            <a:extLst>
              <a:ext uri="{FF2B5EF4-FFF2-40B4-BE49-F238E27FC236}">
                <a16:creationId xmlns:a16="http://schemas.microsoft.com/office/drawing/2014/main" id="{0485A523-793B-8FBC-CF1A-F0DC0E716FF0}"/>
              </a:ext>
            </a:extLst>
          </p:cNvPr>
          <p:cNvSpPr txBox="1"/>
          <p:nvPr/>
        </p:nvSpPr>
        <p:spPr>
          <a:xfrm>
            <a:off x="11649196" y="659064"/>
            <a:ext cx="962895" cy="904305"/>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10000"/>
              </a:lnSpc>
              <a:spcAft>
                <a:spcPts val="300"/>
              </a:spcAft>
            </a:pPr>
            <a:r>
              <a:rPr lang="ja-JP" altLang="en-US" sz="1401" b="1" kern="0" dirty="0">
                <a:solidFill>
                  <a:sysClr val="window" lastClr="FFFFFF"/>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健康経営推進方針</a:t>
            </a:r>
            <a:endParaRPr lang="ja-JP" altLang="en-US" sz="1400" dirty="0">
              <a:solidFill>
                <a:schemeClr val="bg1"/>
              </a:solidFill>
              <a:latin typeface="源ノ角ゴシック Bold" panose="020B0800000000000000" pitchFamily="34" charset="-128"/>
              <a:ea typeface="源ノ角ゴシック Bold" panose="020B0800000000000000" pitchFamily="34" charset="-128"/>
            </a:endParaRPr>
          </a:p>
        </p:txBody>
      </p:sp>
      <p:sp>
        <p:nvSpPr>
          <p:cNvPr id="25" name="テキスト ボックス 9">
            <a:extLst>
              <a:ext uri="{FF2B5EF4-FFF2-40B4-BE49-F238E27FC236}">
                <a16:creationId xmlns:a16="http://schemas.microsoft.com/office/drawing/2014/main" id="{A5A42B8F-603F-227D-F5E8-28813C7BDBBB}"/>
              </a:ext>
            </a:extLst>
          </p:cNvPr>
          <p:cNvSpPr txBox="1"/>
          <p:nvPr/>
        </p:nvSpPr>
        <p:spPr>
          <a:xfrm>
            <a:off x="615209" y="7927587"/>
            <a:ext cx="1515129" cy="890941"/>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10000"/>
              </a:lnSpc>
              <a:spcAft>
                <a:spcPts val="300"/>
              </a:spcAft>
            </a:pPr>
            <a:r>
              <a:rPr lang="ja-JP" altLang="en-US" sz="1400" dirty="0">
                <a:solidFill>
                  <a:schemeClr val="bg1"/>
                </a:solidFill>
                <a:latin typeface="源ノ角ゴシック Bold" panose="020B0800000000000000" pitchFamily="34" charset="-128"/>
                <a:ea typeface="源ノ角ゴシック Bold" panose="020B0800000000000000" pitchFamily="34" charset="-128"/>
              </a:rPr>
              <a:t>健康課題</a:t>
            </a:r>
          </a:p>
        </p:txBody>
      </p:sp>
      <p:sp>
        <p:nvSpPr>
          <p:cNvPr id="26" name="テキスト ボックス 25">
            <a:extLst>
              <a:ext uri="{FF2B5EF4-FFF2-40B4-BE49-F238E27FC236}">
                <a16:creationId xmlns:a16="http://schemas.microsoft.com/office/drawing/2014/main" id="{5CDA4954-7D94-9719-A861-35A48348DBB0}"/>
              </a:ext>
            </a:extLst>
          </p:cNvPr>
          <p:cNvSpPr txBox="1"/>
          <p:nvPr/>
        </p:nvSpPr>
        <p:spPr>
          <a:xfrm>
            <a:off x="2096696" y="7929783"/>
            <a:ext cx="1440049" cy="834459"/>
          </a:xfrm>
          <a:prstGeom prst="rect">
            <a:avLst/>
          </a:prstGeom>
          <a:noFill/>
          <a:ln>
            <a:solidFill>
              <a:schemeClr val="bg1">
                <a:lumMod val="65000"/>
              </a:schemeClr>
            </a:solidFill>
          </a:ln>
        </p:spPr>
        <p:txBody>
          <a:bodyPr wrap="square" rtlCol="0">
            <a:spAutoFit/>
          </a:bodyPr>
          <a:lstStyle/>
          <a:p>
            <a:pPr algn="ctr">
              <a:lnSpc>
                <a:spcPct val="80000"/>
              </a:lnSpc>
            </a:pPr>
            <a:r>
              <a:rPr kumimoji="1" lang="ja-JP" altLang="en-US" dirty="0"/>
              <a:t>・</a:t>
            </a:r>
            <a:r>
              <a:rPr lang="ja-JP" altLang="en-US" sz="1400" b="1" dirty="0">
                <a:latin typeface="源ノ角ゴシック Bold" panose="020B0800000000000000" pitchFamily="34" charset="-128"/>
                <a:ea typeface="源ノ角ゴシック Bold" panose="020B0800000000000000" pitchFamily="34" charset="-128"/>
              </a:rPr>
              <a:t>喫煙率</a:t>
            </a:r>
            <a:endParaRPr lang="en-US" altLang="ja-JP" sz="1400" b="1" dirty="0">
              <a:latin typeface="源ノ角ゴシック Bold" panose="020B0800000000000000" pitchFamily="34" charset="-128"/>
              <a:ea typeface="源ノ角ゴシック Bold" panose="020B0800000000000000" pitchFamily="34" charset="-128"/>
            </a:endParaRPr>
          </a:p>
          <a:p>
            <a:pPr algn="ctr">
              <a:lnSpc>
                <a:spcPct val="80000"/>
              </a:lnSpc>
            </a:pPr>
            <a:endParaRPr lang="en-US" altLang="ja-JP" sz="1400" b="1" dirty="0">
              <a:latin typeface="源ノ角ゴシック Bold" panose="020B0800000000000000" pitchFamily="34" charset="-128"/>
              <a:ea typeface="源ノ角ゴシック Bold" panose="020B0800000000000000" pitchFamily="34" charset="-128"/>
            </a:endParaRPr>
          </a:p>
          <a:p>
            <a:pPr algn="ctr">
              <a:lnSpc>
                <a:spcPct val="80000"/>
              </a:lnSpc>
            </a:pPr>
            <a:endParaRPr lang="en-US" altLang="ja-JP" sz="1400" b="1" dirty="0">
              <a:latin typeface="源ノ角ゴシック Bold" panose="020B0800000000000000" pitchFamily="34" charset="-128"/>
              <a:ea typeface="源ノ角ゴシック Bold" panose="020B0800000000000000" pitchFamily="34" charset="-128"/>
            </a:endParaRPr>
          </a:p>
          <a:p>
            <a:pPr algn="ctr">
              <a:lnSpc>
                <a:spcPct val="80000"/>
              </a:lnSpc>
            </a:pPr>
            <a:r>
              <a:rPr lang="ja-JP" altLang="en-US" sz="1400" b="1" dirty="0">
                <a:latin typeface="源ノ角ゴシック Bold" panose="020B0800000000000000" pitchFamily="34" charset="-128"/>
                <a:ea typeface="源ノ角ゴシック Bold" panose="020B0800000000000000" pitchFamily="34" charset="-128"/>
              </a:rPr>
              <a:t>・睡眠</a:t>
            </a:r>
          </a:p>
        </p:txBody>
      </p:sp>
      <p:sp>
        <p:nvSpPr>
          <p:cNvPr id="27" name="テキスト ボックス 26">
            <a:extLst>
              <a:ext uri="{FF2B5EF4-FFF2-40B4-BE49-F238E27FC236}">
                <a16:creationId xmlns:a16="http://schemas.microsoft.com/office/drawing/2014/main" id="{2D2B3C5F-F921-8FC8-42C6-7706E78B5E8A}"/>
              </a:ext>
            </a:extLst>
          </p:cNvPr>
          <p:cNvSpPr txBox="1"/>
          <p:nvPr/>
        </p:nvSpPr>
        <p:spPr>
          <a:xfrm>
            <a:off x="10304051" y="1931400"/>
            <a:ext cx="461665" cy="4985167"/>
          </a:xfrm>
          <a:prstGeom prst="rect">
            <a:avLst/>
          </a:prstGeom>
          <a:noFill/>
          <a:ln>
            <a:solidFill>
              <a:schemeClr val="tx1"/>
            </a:solidFill>
          </a:ln>
        </p:spPr>
        <p:txBody>
          <a:bodyPr vert="eaVert" wrap="square" rtlCol="0">
            <a:spAutoFit/>
          </a:bodyPr>
          <a:lstStyle/>
          <a:p>
            <a:r>
              <a:rPr lang="ja-JP" altLang="en-US" dirty="0">
                <a:latin typeface="源ノ角ゴシック Bold" panose="020B0800000000000000" pitchFamily="34" charset="-128"/>
                <a:ea typeface="源ノ角ゴシック Bold" panose="020B0800000000000000" pitchFamily="34" charset="-128"/>
              </a:rPr>
              <a:t>禁煙率３０％へ　</a:t>
            </a:r>
          </a:p>
        </p:txBody>
      </p:sp>
      <p:sp>
        <p:nvSpPr>
          <p:cNvPr id="28" name="テキスト ボックス 27">
            <a:extLst>
              <a:ext uri="{FF2B5EF4-FFF2-40B4-BE49-F238E27FC236}">
                <a16:creationId xmlns:a16="http://schemas.microsoft.com/office/drawing/2014/main" id="{8E880DB2-87A2-7E21-7B05-26D0F56C56BC}"/>
              </a:ext>
            </a:extLst>
          </p:cNvPr>
          <p:cNvSpPr txBox="1"/>
          <p:nvPr/>
        </p:nvSpPr>
        <p:spPr>
          <a:xfrm>
            <a:off x="10836302" y="1931401"/>
            <a:ext cx="738664" cy="5053356"/>
          </a:xfrm>
          <a:prstGeom prst="rect">
            <a:avLst/>
          </a:prstGeom>
          <a:noFill/>
          <a:ln>
            <a:solidFill>
              <a:schemeClr val="tx1"/>
            </a:solidFill>
          </a:ln>
        </p:spPr>
        <p:txBody>
          <a:bodyPr vert="eaVert" wrap="square" rtlCol="0">
            <a:spAutoFit/>
          </a:bodyPr>
          <a:lstStyle/>
          <a:p>
            <a:r>
              <a:rPr lang="ja-JP" altLang="en-US" dirty="0">
                <a:latin typeface="源ノ角ゴシック Bold" panose="020B0800000000000000" pitchFamily="34" charset="-128"/>
                <a:ea typeface="源ノ角ゴシック Bold" panose="020B0800000000000000" pitchFamily="34" charset="-128"/>
              </a:rPr>
              <a:t>健康増進と働きやすさを両立し、持続可能な経営を目指す</a:t>
            </a:r>
          </a:p>
        </p:txBody>
      </p:sp>
      <p:sp>
        <p:nvSpPr>
          <p:cNvPr id="29" name="テキスト ボックス 28">
            <a:extLst>
              <a:ext uri="{FF2B5EF4-FFF2-40B4-BE49-F238E27FC236}">
                <a16:creationId xmlns:a16="http://schemas.microsoft.com/office/drawing/2014/main" id="{ED77A822-DCC0-87BB-19C9-5B318A9E092E}"/>
              </a:ext>
            </a:extLst>
          </p:cNvPr>
          <p:cNvSpPr txBox="1"/>
          <p:nvPr/>
        </p:nvSpPr>
        <p:spPr>
          <a:xfrm>
            <a:off x="11606911" y="1629501"/>
            <a:ext cx="1015663" cy="5347916"/>
          </a:xfrm>
          <a:prstGeom prst="rect">
            <a:avLst/>
          </a:prstGeom>
          <a:noFill/>
          <a:ln>
            <a:solidFill>
              <a:schemeClr val="tx1"/>
            </a:solidFill>
          </a:ln>
        </p:spPr>
        <p:txBody>
          <a:bodyPr vert="eaVert" wrap="square" rtlCol="0">
            <a:spAutoFit/>
          </a:bodyPr>
          <a:lstStyle/>
          <a:p>
            <a:r>
              <a:rPr lang="en-US" altLang="ja-JP" dirty="0">
                <a:latin typeface="源ノ角ゴシック Bold" panose="020B0800000000000000" pitchFamily="34" charset="-128"/>
                <a:ea typeface="源ノ角ゴシック Bold" panose="020B0800000000000000" pitchFamily="34" charset="-128"/>
              </a:rPr>
              <a:t>〖</a:t>
            </a:r>
            <a:r>
              <a:rPr lang="ja-JP" altLang="en-US" dirty="0">
                <a:latin typeface="源ノ角ゴシック Bold" panose="020B0800000000000000" pitchFamily="34" charset="-128"/>
                <a:ea typeface="源ノ角ゴシック Bold" panose="020B0800000000000000" pitchFamily="34" charset="-128"/>
              </a:rPr>
              <a:t>安全と健康はすべてに優先する</a:t>
            </a:r>
            <a:r>
              <a:rPr lang="en-US" altLang="ja-JP" dirty="0">
                <a:latin typeface="源ノ角ゴシック Bold" panose="020B0800000000000000" pitchFamily="34" charset="-128"/>
                <a:ea typeface="源ノ角ゴシック Bold" panose="020B0800000000000000" pitchFamily="34" charset="-128"/>
              </a:rPr>
              <a:t>〗</a:t>
            </a:r>
            <a:r>
              <a:rPr lang="ja-JP" altLang="en-US" dirty="0">
                <a:latin typeface="源ノ角ゴシック Bold" panose="020B0800000000000000" pitchFamily="34" charset="-128"/>
                <a:ea typeface="源ノ角ゴシック Bold" panose="020B0800000000000000" pitchFamily="34" charset="-128"/>
              </a:rPr>
              <a:t>との理念に基づき、経営者と従業員が一丸となって心身ともに健康で元気に働ける職場環境づくりを目指します</a:t>
            </a:r>
          </a:p>
        </p:txBody>
      </p:sp>
      <p:sp>
        <p:nvSpPr>
          <p:cNvPr id="30" name="正方形/長方形 29">
            <a:extLst>
              <a:ext uri="{FF2B5EF4-FFF2-40B4-BE49-F238E27FC236}">
                <a16:creationId xmlns:a16="http://schemas.microsoft.com/office/drawing/2014/main" id="{547DDD4C-F5B5-34D8-371A-6323726802E4}"/>
              </a:ext>
            </a:extLst>
          </p:cNvPr>
          <p:cNvSpPr/>
          <p:nvPr/>
        </p:nvSpPr>
        <p:spPr>
          <a:xfrm>
            <a:off x="482230" y="592932"/>
            <a:ext cx="12232284" cy="662029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9" name="テキスト ボックス 9">
            <a:extLst>
              <a:ext uri="{FF2B5EF4-FFF2-40B4-BE49-F238E27FC236}">
                <a16:creationId xmlns:a16="http://schemas.microsoft.com/office/drawing/2014/main" id="{B8DF3B5C-F3EA-2469-7DDA-E2323609B49D}"/>
              </a:ext>
            </a:extLst>
          </p:cNvPr>
          <p:cNvSpPr txBox="1"/>
          <p:nvPr/>
        </p:nvSpPr>
        <p:spPr>
          <a:xfrm>
            <a:off x="3722061" y="7918219"/>
            <a:ext cx="2678739" cy="890941"/>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10000"/>
              </a:lnSpc>
              <a:spcAft>
                <a:spcPts val="300"/>
              </a:spcAft>
            </a:pPr>
            <a:r>
              <a:rPr lang="ja-JP" altLang="en-US" sz="1400" dirty="0">
                <a:solidFill>
                  <a:schemeClr val="bg1"/>
                </a:solidFill>
                <a:latin typeface="源ノ角ゴシック Bold" panose="020B0800000000000000" pitchFamily="34" charset="-128"/>
                <a:ea typeface="源ノ角ゴシック Bold" panose="020B0800000000000000" pitchFamily="34" charset="-128"/>
              </a:rPr>
              <a:t>健康風土の醸成状況</a:t>
            </a:r>
          </a:p>
        </p:txBody>
      </p:sp>
      <p:sp>
        <p:nvSpPr>
          <p:cNvPr id="230" name="矢印: 上 229">
            <a:extLst>
              <a:ext uri="{FF2B5EF4-FFF2-40B4-BE49-F238E27FC236}">
                <a16:creationId xmlns:a16="http://schemas.microsoft.com/office/drawing/2014/main" id="{16439706-D385-2C2C-69D8-944FFEA47CCA}"/>
              </a:ext>
            </a:extLst>
          </p:cNvPr>
          <p:cNvSpPr/>
          <p:nvPr/>
        </p:nvSpPr>
        <p:spPr>
          <a:xfrm>
            <a:off x="1010194" y="7090655"/>
            <a:ext cx="1410789" cy="790602"/>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1" name="正方形/長方形 230">
            <a:extLst>
              <a:ext uri="{FF2B5EF4-FFF2-40B4-BE49-F238E27FC236}">
                <a16:creationId xmlns:a16="http://schemas.microsoft.com/office/drawing/2014/main" id="{E6563144-D57D-8EC0-4578-13065E9A5DB5}"/>
              </a:ext>
            </a:extLst>
          </p:cNvPr>
          <p:cNvSpPr/>
          <p:nvPr/>
        </p:nvSpPr>
        <p:spPr>
          <a:xfrm>
            <a:off x="6400800" y="7893534"/>
            <a:ext cx="6226629" cy="92240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2" name="矢印: 上 231">
            <a:extLst>
              <a:ext uri="{FF2B5EF4-FFF2-40B4-BE49-F238E27FC236}">
                <a16:creationId xmlns:a16="http://schemas.microsoft.com/office/drawing/2014/main" id="{610F18C2-1A62-64A1-6D4C-29C1D8BB2151}"/>
              </a:ext>
            </a:extLst>
          </p:cNvPr>
          <p:cNvSpPr/>
          <p:nvPr/>
        </p:nvSpPr>
        <p:spPr>
          <a:xfrm>
            <a:off x="5930537" y="7200650"/>
            <a:ext cx="3683726" cy="632907"/>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3" name="テキスト ボックス 232">
            <a:extLst>
              <a:ext uri="{FF2B5EF4-FFF2-40B4-BE49-F238E27FC236}">
                <a16:creationId xmlns:a16="http://schemas.microsoft.com/office/drawing/2014/main" id="{E4FEFC4D-E9B0-8AE1-B9B6-A3EB8ABFBC1C}"/>
              </a:ext>
            </a:extLst>
          </p:cNvPr>
          <p:cNvSpPr txBox="1"/>
          <p:nvPr/>
        </p:nvSpPr>
        <p:spPr>
          <a:xfrm>
            <a:off x="6740434" y="8064137"/>
            <a:ext cx="1410789" cy="584775"/>
          </a:xfrm>
          <a:prstGeom prst="rect">
            <a:avLst/>
          </a:prstGeom>
          <a:noFill/>
          <a:ln>
            <a:solidFill>
              <a:schemeClr val="tx1"/>
            </a:solidFill>
          </a:ln>
        </p:spPr>
        <p:txBody>
          <a:bodyPr wrap="square" rtlCol="0">
            <a:spAutoFit/>
          </a:bodyPr>
          <a:lstStyle/>
          <a:p>
            <a:r>
              <a:rPr lang="ja-JP" altLang="en-US" sz="1600" dirty="0">
                <a:latin typeface="源ノ角ゴシック Bold" panose="020B0800000000000000" pitchFamily="34" charset="-128"/>
                <a:ea typeface="源ノ角ゴシック Bold" panose="020B0800000000000000" pitchFamily="34" charset="-128"/>
              </a:rPr>
              <a:t>健康経営</a:t>
            </a:r>
            <a:endParaRPr lang="en-US" altLang="ja-JP" sz="1600" dirty="0">
              <a:latin typeface="源ノ角ゴシック Bold" panose="020B0800000000000000" pitchFamily="34" charset="-128"/>
              <a:ea typeface="源ノ角ゴシック Bold" panose="020B0800000000000000" pitchFamily="34" charset="-128"/>
            </a:endParaRPr>
          </a:p>
          <a:p>
            <a:r>
              <a:rPr lang="ja-JP" altLang="en-US" sz="1600" dirty="0">
                <a:latin typeface="源ノ角ゴシック Bold" panose="020B0800000000000000" pitchFamily="34" charset="-128"/>
                <a:ea typeface="源ノ角ゴシック Bold" panose="020B0800000000000000" pitchFamily="34" charset="-128"/>
              </a:rPr>
              <a:t>の浸透状況</a:t>
            </a:r>
          </a:p>
        </p:txBody>
      </p:sp>
      <p:sp>
        <p:nvSpPr>
          <p:cNvPr id="234" name="テキスト ボックス 233">
            <a:extLst>
              <a:ext uri="{FF2B5EF4-FFF2-40B4-BE49-F238E27FC236}">
                <a16:creationId xmlns:a16="http://schemas.microsoft.com/office/drawing/2014/main" id="{A10312C1-348B-5B9B-CE6C-B366D88B7BCB}"/>
              </a:ext>
            </a:extLst>
          </p:cNvPr>
          <p:cNvSpPr txBox="1"/>
          <p:nvPr/>
        </p:nvSpPr>
        <p:spPr>
          <a:xfrm>
            <a:off x="8364080" y="8051074"/>
            <a:ext cx="1974715" cy="584775"/>
          </a:xfrm>
          <a:prstGeom prst="rect">
            <a:avLst/>
          </a:prstGeom>
          <a:noFill/>
          <a:ln>
            <a:solidFill>
              <a:schemeClr val="tx1"/>
            </a:solidFill>
          </a:ln>
        </p:spPr>
        <p:txBody>
          <a:bodyPr wrap="square" rtlCol="0">
            <a:spAutoFit/>
          </a:bodyPr>
          <a:lstStyle/>
          <a:p>
            <a:r>
              <a:rPr lang="ja-JP" altLang="en-US" sz="1600" dirty="0">
                <a:latin typeface="源ノ角ゴシック Bold" panose="020B0800000000000000" pitchFamily="34" charset="-128"/>
                <a:ea typeface="源ノ角ゴシック Bold" panose="020B0800000000000000" pitchFamily="34" charset="-128"/>
              </a:rPr>
              <a:t>方針実現のための体制・環境</a:t>
            </a:r>
          </a:p>
        </p:txBody>
      </p:sp>
      <p:sp>
        <p:nvSpPr>
          <p:cNvPr id="235" name="テキスト ボックス 234">
            <a:extLst>
              <a:ext uri="{FF2B5EF4-FFF2-40B4-BE49-F238E27FC236}">
                <a16:creationId xmlns:a16="http://schemas.microsoft.com/office/drawing/2014/main" id="{1A31E2AE-10EE-1E20-2966-37B665383BBD}"/>
              </a:ext>
            </a:extLst>
          </p:cNvPr>
          <p:cNvSpPr txBox="1"/>
          <p:nvPr/>
        </p:nvSpPr>
        <p:spPr>
          <a:xfrm>
            <a:off x="10393718" y="8072845"/>
            <a:ext cx="1974715" cy="584775"/>
          </a:xfrm>
          <a:prstGeom prst="rect">
            <a:avLst/>
          </a:prstGeom>
          <a:noFill/>
          <a:ln>
            <a:solidFill>
              <a:schemeClr val="tx1"/>
            </a:solidFill>
          </a:ln>
        </p:spPr>
        <p:txBody>
          <a:bodyPr wrap="square" rtlCol="0">
            <a:spAutoFit/>
          </a:bodyPr>
          <a:lstStyle/>
          <a:p>
            <a:r>
              <a:rPr lang="ja-JP" altLang="en-US" sz="1600" dirty="0">
                <a:latin typeface="源ノ角ゴシック Bold" panose="020B0800000000000000" pitchFamily="34" charset="-128"/>
                <a:ea typeface="源ノ角ゴシック Bold" panose="020B0800000000000000" pitchFamily="34" charset="-128"/>
              </a:rPr>
              <a:t>サポート・組織的支援</a:t>
            </a:r>
          </a:p>
        </p:txBody>
      </p:sp>
      <p:sp>
        <p:nvSpPr>
          <p:cNvPr id="238" name="テキスト ボックス 6">
            <a:extLst>
              <a:ext uri="{FF2B5EF4-FFF2-40B4-BE49-F238E27FC236}">
                <a16:creationId xmlns:a16="http://schemas.microsoft.com/office/drawing/2014/main" id="{E64056C8-5951-1A36-3574-CF6A9BB96E85}"/>
              </a:ext>
            </a:extLst>
          </p:cNvPr>
          <p:cNvSpPr txBox="1"/>
          <p:nvPr/>
        </p:nvSpPr>
        <p:spPr>
          <a:xfrm>
            <a:off x="10290606" y="655824"/>
            <a:ext cx="1273027" cy="307777"/>
          </a:xfrm>
          <a:prstGeom prst="rect">
            <a:avLst/>
          </a:prstGeom>
          <a:solidFill>
            <a:srgbClr val="1F497D"/>
          </a:solidFill>
        </p:spPr>
        <p:txBody>
          <a:bodyPr wrap="square" lIns="72000" tIns="36000" rIns="72000" bIns="36000" rtlCol="0" anchor="ctr">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110000"/>
              </a:lnSpc>
              <a:spcAft>
                <a:spcPts val="300"/>
              </a:spcAft>
            </a:pPr>
            <a:r>
              <a:rPr lang="ja-JP" altLang="en-US" sz="1401" b="1" kern="0" dirty="0">
                <a:solidFill>
                  <a:sysClr val="window" lastClr="FFFFFF"/>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期限　</a:t>
            </a:r>
            <a:r>
              <a:rPr lang="en-US" altLang="ja-JP" sz="1401" b="1" kern="0" dirty="0">
                <a:solidFill>
                  <a:sysClr val="window" lastClr="FFFFFF"/>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2026</a:t>
            </a:r>
            <a:r>
              <a:rPr lang="ja-JP" altLang="en-US" sz="1401" b="1" kern="0" dirty="0">
                <a:solidFill>
                  <a:sysClr val="window" lastClr="FFFFFF"/>
                </a:solidFill>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年</a:t>
            </a:r>
            <a:endParaRPr lang="ja-JP" altLang="en-US" sz="1400" dirty="0">
              <a:solidFill>
                <a:schemeClr val="bg1"/>
              </a:solidFill>
              <a:latin typeface="源ノ角ゴシック Bold" panose="020B0800000000000000" pitchFamily="34" charset="-128"/>
              <a:ea typeface="源ノ角ゴシック Bold" panose="020B0800000000000000" pitchFamily="34" charset="-128"/>
            </a:endParaRPr>
          </a:p>
        </p:txBody>
      </p:sp>
    </p:spTree>
    <p:extLst>
      <p:ext uri="{BB962C8B-B14F-4D97-AF65-F5344CB8AC3E}">
        <p14:creationId xmlns:p14="http://schemas.microsoft.com/office/powerpoint/2010/main" val="134963122"/>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62</TotalTime>
  <Words>326</Words>
  <Application>Microsoft Office PowerPoint</Application>
  <PresentationFormat>A3 297x420 mm</PresentationFormat>
  <Paragraphs>94</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NK-R</vt:lpstr>
      <vt:lpstr>源ノ角ゴシック Bold</vt:lpstr>
      <vt:lpstr>Arial</vt:lpstr>
      <vt:lpstr>Calibri</vt:lpstr>
      <vt:lpstr>Calibri Light</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TAKANO Susumu</dc:creator>
  <cp:lastModifiedBy>TAKANO Susumu</cp:lastModifiedBy>
  <cp:revision>4</cp:revision>
  <dcterms:created xsi:type="dcterms:W3CDTF">2023-09-10T07:51:49Z</dcterms:created>
  <dcterms:modified xsi:type="dcterms:W3CDTF">2025-10-07T06:18:18Z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273b9e9-5d89-45b0-bd92-22edbafde660_Enabled">
    <vt:lpwstr>true</vt:lpwstr>
  </property>
  <property fmtid="{D5CDD505-2E9C-101B-9397-08002B2CF9AE}" pid="3" name="MSIP_Label_d273b9e9-5d89-45b0-bd92-22edbafde660_SetDate">
    <vt:lpwstr>2023-09-10T07:51:49Z</vt:lpwstr>
  </property>
  <property fmtid="{D5CDD505-2E9C-101B-9397-08002B2CF9AE}" pid="4" name="MSIP_Label_d273b9e9-5d89-45b0-bd92-22edbafde660_Method">
    <vt:lpwstr>Standard</vt:lpwstr>
  </property>
  <property fmtid="{D5CDD505-2E9C-101B-9397-08002B2CF9AE}" pid="5" name="MSIP_Label_d273b9e9-5d89-45b0-bd92-22edbafde660_Name">
    <vt:lpwstr>ALJ_Internal</vt:lpwstr>
  </property>
  <property fmtid="{D5CDD505-2E9C-101B-9397-08002B2CF9AE}" pid="6" name="MSIP_Label_d273b9e9-5d89-45b0-bd92-22edbafde660_SiteId">
    <vt:lpwstr>396b38cc-aa65-492b-bb0e-3d94ed25a97b</vt:lpwstr>
  </property>
  <property fmtid="{D5CDD505-2E9C-101B-9397-08002B2CF9AE}" pid="7" name="MSIP_Label_d273b9e9-5d89-45b0-bd92-22edbafde660_ActionId">
    <vt:lpwstr>172d7565-4a06-4ce0-93fa-dc29422a6e2d</vt:lpwstr>
  </property>
  <property fmtid="{D5CDD505-2E9C-101B-9397-08002B2CF9AE}" pid="8" name="MSIP_Label_d273b9e9-5d89-45b0-bd92-22edbafde660_ContentBits">
    <vt:lpwstr>0</vt:lpwstr>
  </property>
</Properties>
</file>